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0"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90"/>
  </p:normalViewPr>
  <p:slideViewPr>
    <p:cSldViewPr snapToGrid="0" snapToObjects="1">
      <p:cViewPr varScale="1">
        <p:scale>
          <a:sx n="76" d="100"/>
          <a:sy n="76" d="100"/>
        </p:scale>
        <p:origin x="216" y="8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svg"/><Relationship Id="rId1" Type="http://schemas.openxmlformats.org/officeDocument/2006/relationships/image" Target="../media/image7.png"/><Relationship Id="rId6" Type="http://schemas.openxmlformats.org/officeDocument/2006/relationships/image" Target="../media/image6.svg"/><Relationship Id="rId5" Type="http://schemas.openxmlformats.org/officeDocument/2006/relationships/image" Target="../media/image9.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09CE9C-B432-48B7-9ECB-0F2264E8355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A90226-EBD8-4B8A-8796-ABFED9F45B84}">
      <dgm:prSet/>
      <dgm:spPr/>
      <dgm:t>
        <a:bodyPr/>
        <a:lstStyle/>
        <a:p>
          <a:r>
            <a:rPr lang="en-US"/>
            <a:t>A big city in New York can be scary. We created this file to compare NYC neighborhoods by boroughs and neighborhoods. This guide would be perfect for new people who just moved to the city and wants to know which neighborhood fits them in terms of popular venues and low crime rate.</a:t>
          </a:r>
        </a:p>
      </dgm:t>
    </dgm:pt>
    <dgm:pt modelId="{AB9449DA-9397-4A24-AFBC-12A7C1E7CC37}" type="parTrans" cxnId="{5346894C-8417-4A2B-8373-C51404B897C6}">
      <dgm:prSet/>
      <dgm:spPr/>
      <dgm:t>
        <a:bodyPr/>
        <a:lstStyle/>
        <a:p>
          <a:endParaRPr lang="en-US"/>
        </a:p>
      </dgm:t>
    </dgm:pt>
    <dgm:pt modelId="{4AC21829-E55D-477C-9EEE-682A4187DCF9}" type="sibTrans" cxnId="{5346894C-8417-4A2B-8373-C51404B897C6}">
      <dgm:prSet/>
      <dgm:spPr/>
      <dgm:t>
        <a:bodyPr/>
        <a:lstStyle/>
        <a:p>
          <a:endParaRPr lang="en-US"/>
        </a:p>
      </dgm:t>
    </dgm:pt>
    <dgm:pt modelId="{B1811758-721B-4D85-8619-701322BF3226}">
      <dgm:prSet/>
      <dgm:spPr/>
      <dgm:t>
        <a:bodyPr/>
        <a:lstStyle/>
        <a:p>
          <a:r>
            <a:rPr lang="en-US"/>
            <a:t>What are some safe neighborhoods in Manhattan? Which ones aren’t?</a:t>
          </a:r>
        </a:p>
      </dgm:t>
    </dgm:pt>
    <dgm:pt modelId="{CF315EE1-4FAC-44E9-A913-A5DA84F2C1AC}" type="parTrans" cxnId="{8D39ED03-C2D2-479E-848D-1DA3D3C3646C}">
      <dgm:prSet/>
      <dgm:spPr/>
      <dgm:t>
        <a:bodyPr/>
        <a:lstStyle/>
        <a:p>
          <a:endParaRPr lang="en-US"/>
        </a:p>
      </dgm:t>
    </dgm:pt>
    <dgm:pt modelId="{8BD4C5C0-B3D5-4A22-AABC-B7E1DE12EA0E}" type="sibTrans" cxnId="{8D39ED03-C2D2-479E-848D-1DA3D3C3646C}">
      <dgm:prSet/>
      <dgm:spPr/>
      <dgm:t>
        <a:bodyPr/>
        <a:lstStyle/>
        <a:p>
          <a:endParaRPr lang="en-US"/>
        </a:p>
      </dgm:t>
    </dgm:pt>
    <dgm:pt modelId="{D74B6A18-0F0D-4C4F-A6D6-2E9C2FAE190C}">
      <dgm:prSet/>
      <dgm:spPr/>
      <dgm:t>
        <a:bodyPr/>
        <a:lstStyle/>
        <a:p>
          <a:r>
            <a:rPr lang="en-US"/>
            <a:t>Visualization of the neighborhoods and crime stats?</a:t>
          </a:r>
        </a:p>
      </dgm:t>
    </dgm:pt>
    <dgm:pt modelId="{AE311224-CE2E-484F-8990-63ABD59B2473}" type="parTrans" cxnId="{6C387AE2-5C75-4DA9-B4EA-038E2183CCCC}">
      <dgm:prSet/>
      <dgm:spPr/>
      <dgm:t>
        <a:bodyPr/>
        <a:lstStyle/>
        <a:p>
          <a:endParaRPr lang="en-US"/>
        </a:p>
      </dgm:t>
    </dgm:pt>
    <dgm:pt modelId="{5740EB43-19EA-46E2-A655-16F09AAA1131}" type="sibTrans" cxnId="{6C387AE2-5C75-4DA9-B4EA-038E2183CCCC}">
      <dgm:prSet/>
      <dgm:spPr/>
      <dgm:t>
        <a:bodyPr/>
        <a:lstStyle/>
        <a:p>
          <a:endParaRPr lang="en-US"/>
        </a:p>
      </dgm:t>
    </dgm:pt>
    <dgm:pt modelId="{657C6BF8-9390-4312-955B-2AD3BC00308A}" type="pres">
      <dgm:prSet presAssocID="{EF09CE9C-B432-48B7-9ECB-0F2264E83559}" presName="root" presStyleCnt="0">
        <dgm:presLayoutVars>
          <dgm:dir/>
          <dgm:resizeHandles val="exact"/>
        </dgm:presLayoutVars>
      </dgm:prSet>
      <dgm:spPr/>
    </dgm:pt>
    <dgm:pt modelId="{11AF4B89-D854-4890-8EBB-C7375571EEC1}" type="pres">
      <dgm:prSet presAssocID="{35A90226-EBD8-4B8A-8796-ABFED9F45B84}" presName="compNode" presStyleCnt="0"/>
      <dgm:spPr/>
    </dgm:pt>
    <dgm:pt modelId="{F62085C7-1DB5-4FA6-A761-48CAC7C3344A}" type="pres">
      <dgm:prSet presAssocID="{35A90226-EBD8-4B8A-8796-ABFED9F45B84}" presName="bgRect" presStyleLbl="bgShp" presStyleIdx="0" presStyleCnt="3"/>
      <dgm:spPr/>
    </dgm:pt>
    <dgm:pt modelId="{09971D84-3CB9-4DD9-8892-17B67B8AD3A8}" type="pres">
      <dgm:prSet presAssocID="{35A90226-EBD8-4B8A-8796-ABFED9F45B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1C73B97A-D12A-455D-A71F-27EAF30B75AB}" type="pres">
      <dgm:prSet presAssocID="{35A90226-EBD8-4B8A-8796-ABFED9F45B84}" presName="spaceRect" presStyleCnt="0"/>
      <dgm:spPr/>
    </dgm:pt>
    <dgm:pt modelId="{C85A16F8-960C-45D2-85AA-8144BE6876EE}" type="pres">
      <dgm:prSet presAssocID="{35A90226-EBD8-4B8A-8796-ABFED9F45B84}" presName="parTx" presStyleLbl="revTx" presStyleIdx="0" presStyleCnt="3">
        <dgm:presLayoutVars>
          <dgm:chMax val="0"/>
          <dgm:chPref val="0"/>
        </dgm:presLayoutVars>
      </dgm:prSet>
      <dgm:spPr/>
    </dgm:pt>
    <dgm:pt modelId="{80A7FA17-F252-48D7-B060-144B2AE1591B}" type="pres">
      <dgm:prSet presAssocID="{4AC21829-E55D-477C-9EEE-682A4187DCF9}" presName="sibTrans" presStyleCnt="0"/>
      <dgm:spPr/>
    </dgm:pt>
    <dgm:pt modelId="{6A3EC060-9750-40C0-B57F-958ED06BD83B}" type="pres">
      <dgm:prSet presAssocID="{B1811758-721B-4D85-8619-701322BF3226}" presName="compNode" presStyleCnt="0"/>
      <dgm:spPr/>
    </dgm:pt>
    <dgm:pt modelId="{42536340-2145-46E5-8BB1-8760ADE0ECC0}" type="pres">
      <dgm:prSet presAssocID="{B1811758-721B-4D85-8619-701322BF3226}" presName="bgRect" presStyleLbl="bgShp" presStyleIdx="1" presStyleCnt="3"/>
      <dgm:spPr/>
    </dgm:pt>
    <dgm:pt modelId="{1AA0B16D-C570-47FC-BB09-6F2BA7723C4B}" type="pres">
      <dgm:prSet presAssocID="{B1811758-721B-4D85-8619-701322BF32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house scene"/>
        </a:ext>
      </dgm:extLst>
    </dgm:pt>
    <dgm:pt modelId="{49FA016C-A45C-4FF6-A25A-7F2F7D953601}" type="pres">
      <dgm:prSet presAssocID="{B1811758-721B-4D85-8619-701322BF3226}" presName="spaceRect" presStyleCnt="0"/>
      <dgm:spPr/>
    </dgm:pt>
    <dgm:pt modelId="{E91B5717-16C3-4BA5-A1D1-27921A452191}" type="pres">
      <dgm:prSet presAssocID="{B1811758-721B-4D85-8619-701322BF3226}" presName="parTx" presStyleLbl="revTx" presStyleIdx="1" presStyleCnt="3">
        <dgm:presLayoutVars>
          <dgm:chMax val="0"/>
          <dgm:chPref val="0"/>
        </dgm:presLayoutVars>
      </dgm:prSet>
      <dgm:spPr/>
    </dgm:pt>
    <dgm:pt modelId="{4C63DA84-738C-42C4-BAB9-E927391ED49D}" type="pres">
      <dgm:prSet presAssocID="{8BD4C5C0-B3D5-4A22-AABC-B7E1DE12EA0E}" presName="sibTrans" presStyleCnt="0"/>
      <dgm:spPr/>
    </dgm:pt>
    <dgm:pt modelId="{5DB29925-23BB-4B5D-8736-720171C56EA9}" type="pres">
      <dgm:prSet presAssocID="{D74B6A18-0F0D-4C4F-A6D6-2E9C2FAE190C}" presName="compNode" presStyleCnt="0"/>
      <dgm:spPr/>
    </dgm:pt>
    <dgm:pt modelId="{F515E28A-05FA-493A-AC4B-426B5FB81B94}" type="pres">
      <dgm:prSet presAssocID="{D74B6A18-0F0D-4C4F-A6D6-2E9C2FAE190C}" presName="bgRect" presStyleLbl="bgShp" presStyleIdx="2" presStyleCnt="3"/>
      <dgm:spPr/>
    </dgm:pt>
    <dgm:pt modelId="{6A5AE5E4-B868-4791-A834-862C0CFFE57E}" type="pres">
      <dgm:prSet presAssocID="{D74B6A18-0F0D-4C4F-A6D6-2E9C2FAE190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tective"/>
        </a:ext>
      </dgm:extLst>
    </dgm:pt>
    <dgm:pt modelId="{F398964F-2FFE-42AC-9E4C-9CE3D54FB1B0}" type="pres">
      <dgm:prSet presAssocID="{D74B6A18-0F0D-4C4F-A6D6-2E9C2FAE190C}" presName="spaceRect" presStyleCnt="0"/>
      <dgm:spPr/>
    </dgm:pt>
    <dgm:pt modelId="{8C755A4B-99C4-40BF-9DAB-3E0483E14E07}" type="pres">
      <dgm:prSet presAssocID="{D74B6A18-0F0D-4C4F-A6D6-2E9C2FAE190C}" presName="parTx" presStyleLbl="revTx" presStyleIdx="2" presStyleCnt="3">
        <dgm:presLayoutVars>
          <dgm:chMax val="0"/>
          <dgm:chPref val="0"/>
        </dgm:presLayoutVars>
      </dgm:prSet>
      <dgm:spPr/>
    </dgm:pt>
  </dgm:ptLst>
  <dgm:cxnLst>
    <dgm:cxn modelId="{8D39ED03-C2D2-479E-848D-1DA3D3C3646C}" srcId="{EF09CE9C-B432-48B7-9ECB-0F2264E83559}" destId="{B1811758-721B-4D85-8619-701322BF3226}" srcOrd="1" destOrd="0" parTransId="{CF315EE1-4FAC-44E9-A913-A5DA84F2C1AC}" sibTransId="{8BD4C5C0-B3D5-4A22-AABC-B7E1DE12EA0E}"/>
    <dgm:cxn modelId="{85545630-55CE-40CB-9FB7-CAD8C895F4AD}" type="presOf" srcId="{35A90226-EBD8-4B8A-8796-ABFED9F45B84}" destId="{C85A16F8-960C-45D2-85AA-8144BE6876EE}" srcOrd="0" destOrd="0" presId="urn:microsoft.com/office/officeart/2018/2/layout/IconVerticalSolidList"/>
    <dgm:cxn modelId="{56D64F46-9474-47A2-B8B4-F42625AAD559}" type="presOf" srcId="{EF09CE9C-B432-48B7-9ECB-0F2264E83559}" destId="{657C6BF8-9390-4312-955B-2AD3BC00308A}" srcOrd="0" destOrd="0" presId="urn:microsoft.com/office/officeart/2018/2/layout/IconVerticalSolidList"/>
    <dgm:cxn modelId="{5346894C-8417-4A2B-8373-C51404B897C6}" srcId="{EF09CE9C-B432-48B7-9ECB-0F2264E83559}" destId="{35A90226-EBD8-4B8A-8796-ABFED9F45B84}" srcOrd="0" destOrd="0" parTransId="{AB9449DA-9397-4A24-AFBC-12A7C1E7CC37}" sibTransId="{4AC21829-E55D-477C-9EEE-682A4187DCF9}"/>
    <dgm:cxn modelId="{EB68FCBA-D8B8-4018-98C8-DF08904D01EE}" type="presOf" srcId="{B1811758-721B-4D85-8619-701322BF3226}" destId="{E91B5717-16C3-4BA5-A1D1-27921A452191}" srcOrd="0" destOrd="0" presId="urn:microsoft.com/office/officeart/2018/2/layout/IconVerticalSolidList"/>
    <dgm:cxn modelId="{4E43B3D6-0DD1-42B8-A7DD-4E571EF046C5}" type="presOf" srcId="{D74B6A18-0F0D-4C4F-A6D6-2E9C2FAE190C}" destId="{8C755A4B-99C4-40BF-9DAB-3E0483E14E07}" srcOrd="0" destOrd="0" presId="urn:microsoft.com/office/officeart/2018/2/layout/IconVerticalSolidList"/>
    <dgm:cxn modelId="{6C387AE2-5C75-4DA9-B4EA-038E2183CCCC}" srcId="{EF09CE9C-B432-48B7-9ECB-0F2264E83559}" destId="{D74B6A18-0F0D-4C4F-A6D6-2E9C2FAE190C}" srcOrd="2" destOrd="0" parTransId="{AE311224-CE2E-484F-8990-63ABD59B2473}" sibTransId="{5740EB43-19EA-46E2-A655-16F09AAA1131}"/>
    <dgm:cxn modelId="{3B08A4F9-21CE-477E-9A93-544E348D7CF0}" type="presParOf" srcId="{657C6BF8-9390-4312-955B-2AD3BC00308A}" destId="{11AF4B89-D854-4890-8EBB-C7375571EEC1}" srcOrd="0" destOrd="0" presId="urn:microsoft.com/office/officeart/2018/2/layout/IconVerticalSolidList"/>
    <dgm:cxn modelId="{7CD19FF4-9D8C-4576-91A7-5CDAD20F7B2F}" type="presParOf" srcId="{11AF4B89-D854-4890-8EBB-C7375571EEC1}" destId="{F62085C7-1DB5-4FA6-A761-48CAC7C3344A}" srcOrd="0" destOrd="0" presId="urn:microsoft.com/office/officeart/2018/2/layout/IconVerticalSolidList"/>
    <dgm:cxn modelId="{9A51D8A3-4621-4314-BBF4-0350C37B0AAC}" type="presParOf" srcId="{11AF4B89-D854-4890-8EBB-C7375571EEC1}" destId="{09971D84-3CB9-4DD9-8892-17B67B8AD3A8}" srcOrd="1" destOrd="0" presId="urn:microsoft.com/office/officeart/2018/2/layout/IconVerticalSolidList"/>
    <dgm:cxn modelId="{A1FA0E0B-0322-400B-9555-43B44729F351}" type="presParOf" srcId="{11AF4B89-D854-4890-8EBB-C7375571EEC1}" destId="{1C73B97A-D12A-455D-A71F-27EAF30B75AB}" srcOrd="2" destOrd="0" presId="urn:microsoft.com/office/officeart/2018/2/layout/IconVerticalSolidList"/>
    <dgm:cxn modelId="{8F44E995-DE78-4250-BE9B-B1C8EED86A1A}" type="presParOf" srcId="{11AF4B89-D854-4890-8EBB-C7375571EEC1}" destId="{C85A16F8-960C-45D2-85AA-8144BE6876EE}" srcOrd="3" destOrd="0" presId="urn:microsoft.com/office/officeart/2018/2/layout/IconVerticalSolidList"/>
    <dgm:cxn modelId="{7208F2A2-07E6-4671-8665-8C58F41F539B}" type="presParOf" srcId="{657C6BF8-9390-4312-955B-2AD3BC00308A}" destId="{80A7FA17-F252-48D7-B060-144B2AE1591B}" srcOrd="1" destOrd="0" presId="urn:microsoft.com/office/officeart/2018/2/layout/IconVerticalSolidList"/>
    <dgm:cxn modelId="{CA667AAE-94FE-485B-A011-839A66352D90}" type="presParOf" srcId="{657C6BF8-9390-4312-955B-2AD3BC00308A}" destId="{6A3EC060-9750-40C0-B57F-958ED06BD83B}" srcOrd="2" destOrd="0" presId="urn:microsoft.com/office/officeart/2018/2/layout/IconVerticalSolidList"/>
    <dgm:cxn modelId="{EDCC1C64-C19C-4CB2-B381-8D57D2110538}" type="presParOf" srcId="{6A3EC060-9750-40C0-B57F-958ED06BD83B}" destId="{42536340-2145-46E5-8BB1-8760ADE0ECC0}" srcOrd="0" destOrd="0" presId="urn:microsoft.com/office/officeart/2018/2/layout/IconVerticalSolidList"/>
    <dgm:cxn modelId="{DB066EBD-826A-4F59-86CD-C165759255FB}" type="presParOf" srcId="{6A3EC060-9750-40C0-B57F-958ED06BD83B}" destId="{1AA0B16D-C570-47FC-BB09-6F2BA7723C4B}" srcOrd="1" destOrd="0" presId="urn:microsoft.com/office/officeart/2018/2/layout/IconVerticalSolidList"/>
    <dgm:cxn modelId="{AA8FC4C5-AF05-4C3C-8ACE-0D96F79075A0}" type="presParOf" srcId="{6A3EC060-9750-40C0-B57F-958ED06BD83B}" destId="{49FA016C-A45C-4FF6-A25A-7F2F7D953601}" srcOrd="2" destOrd="0" presId="urn:microsoft.com/office/officeart/2018/2/layout/IconVerticalSolidList"/>
    <dgm:cxn modelId="{281A8FCB-0774-4C20-BA9C-98DC791275E9}" type="presParOf" srcId="{6A3EC060-9750-40C0-B57F-958ED06BD83B}" destId="{E91B5717-16C3-4BA5-A1D1-27921A452191}" srcOrd="3" destOrd="0" presId="urn:microsoft.com/office/officeart/2018/2/layout/IconVerticalSolidList"/>
    <dgm:cxn modelId="{63C98F4B-49E5-4C4E-90DC-3F300F0AD3B1}" type="presParOf" srcId="{657C6BF8-9390-4312-955B-2AD3BC00308A}" destId="{4C63DA84-738C-42C4-BAB9-E927391ED49D}" srcOrd="3" destOrd="0" presId="urn:microsoft.com/office/officeart/2018/2/layout/IconVerticalSolidList"/>
    <dgm:cxn modelId="{52337462-D2DF-48B6-8FD5-AC05B478BBE2}" type="presParOf" srcId="{657C6BF8-9390-4312-955B-2AD3BC00308A}" destId="{5DB29925-23BB-4B5D-8736-720171C56EA9}" srcOrd="4" destOrd="0" presId="urn:microsoft.com/office/officeart/2018/2/layout/IconVerticalSolidList"/>
    <dgm:cxn modelId="{7947937C-2C3A-4F7D-AEB7-4FDE8A5E47A2}" type="presParOf" srcId="{5DB29925-23BB-4B5D-8736-720171C56EA9}" destId="{F515E28A-05FA-493A-AC4B-426B5FB81B94}" srcOrd="0" destOrd="0" presId="urn:microsoft.com/office/officeart/2018/2/layout/IconVerticalSolidList"/>
    <dgm:cxn modelId="{AC3E4AF5-E4ED-4B84-9366-5E3BF413C049}" type="presParOf" srcId="{5DB29925-23BB-4B5D-8736-720171C56EA9}" destId="{6A5AE5E4-B868-4791-A834-862C0CFFE57E}" srcOrd="1" destOrd="0" presId="urn:microsoft.com/office/officeart/2018/2/layout/IconVerticalSolidList"/>
    <dgm:cxn modelId="{D35D8C46-9E9C-4FD3-A982-4577EA855ADF}" type="presParOf" srcId="{5DB29925-23BB-4B5D-8736-720171C56EA9}" destId="{F398964F-2FFE-42AC-9E4C-9CE3D54FB1B0}" srcOrd="2" destOrd="0" presId="urn:microsoft.com/office/officeart/2018/2/layout/IconVerticalSolidList"/>
    <dgm:cxn modelId="{0D200B60-A7BE-42A6-90BB-163BFF3018A3}" type="presParOf" srcId="{5DB29925-23BB-4B5D-8736-720171C56EA9}" destId="{8C755A4B-99C4-40BF-9DAB-3E0483E14E0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A54522-EFF4-1A4C-B05C-1E7DD4A11C82}"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6825D95A-F63D-454F-9428-53B3B66D2AC7}">
      <dgm:prSet phldrT="[Text]"/>
      <dgm:spPr/>
      <dgm:t>
        <a:bodyPr/>
        <a:lstStyle/>
        <a:p>
          <a:r>
            <a:rPr lang="en-US" dirty="0"/>
            <a:t>Data Cleaning: drop NA, renaming columns,….</a:t>
          </a:r>
        </a:p>
      </dgm:t>
    </dgm:pt>
    <dgm:pt modelId="{FB58550F-FAD3-BB43-A760-FA64412849F0}" type="parTrans" cxnId="{6AFCD980-EE02-2942-B9C6-D8797D3E455F}">
      <dgm:prSet/>
      <dgm:spPr/>
      <dgm:t>
        <a:bodyPr/>
        <a:lstStyle/>
        <a:p>
          <a:endParaRPr lang="en-US"/>
        </a:p>
      </dgm:t>
    </dgm:pt>
    <dgm:pt modelId="{5E34DA5E-F4CF-6E4E-8DDE-6E810FC4CFEC}" type="sibTrans" cxnId="{6AFCD980-EE02-2942-B9C6-D8797D3E455F}">
      <dgm:prSet/>
      <dgm:spPr/>
      <dgm:t>
        <a:bodyPr/>
        <a:lstStyle/>
        <a:p>
          <a:endParaRPr lang="en-US"/>
        </a:p>
      </dgm:t>
    </dgm:pt>
    <dgm:pt modelId="{98F91C59-2E53-7249-9491-8044E53C90A6}">
      <dgm:prSet phldrT="[Text]"/>
      <dgm:spPr/>
      <dgm:t>
        <a:bodyPr/>
        <a:lstStyle/>
        <a:p>
          <a:r>
            <a:rPr lang="en-US" dirty="0"/>
            <a:t>Data engineering: Reverse geocoding</a:t>
          </a:r>
        </a:p>
      </dgm:t>
    </dgm:pt>
    <dgm:pt modelId="{5063B118-F474-754F-9E8E-6AC3D8618265}" type="parTrans" cxnId="{1A81CBC9-DADB-3A46-9515-AAF5DE732163}">
      <dgm:prSet/>
      <dgm:spPr/>
      <dgm:t>
        <a:bodyPr/>
        <a:lstStyle/>
        <a:p>
          <a:endParaRPr lang="en-US"/>
        </a:p>
      </dgm:t>
    </dgm:pt>
    <dgm:pt modelId="{4703269E-7DDD-2C4A-B879-D6A149E7E3AD}" type="sibTrans" cxnId="{1A81CBC9-DADB-3A46-9515-AAF5DE732163}">
      <dgm:prSet/>
      <dgm:spPr/>
      <dgm:t>
        <a:bodyPr/>
        <a:lstStyle/>
        <a:p>
          <a:endParaRPr lang="en-US"/>
        </a:p>
      </dgm:t>
    </dgm:pt>
    <dgm:pt modelId="{7B11E4A8-CBF8-E44A-8AAC-C3B63C50158F}">
      <dgm:prSet phldrT="[Text]"/>
      <dgm:spPr/>
      <dgm:t>
        <a:bodyPr/>
        <a:lstStyle/>
        <a:p>
          <a:r>
            <a:rPr lang="en-US" dirty="0"/>
            <a:t>Data visualization</a:t>
          </a:r>
        </a:p>
      </dgm:t>
    </dgm:pt>
    <dgm:pt modelId="{A3C0DD02-32F9-0A44-9CD0-5CF8212C6F47}" type="parTrans" cxnId="{740FD771-6DF5-9945-880C-20ABA99096B7}">
      <dgm:prSet/>
      <dgm:spPr/>
      <dgm:t>
        <a:bodyPr/>
        <a:lstStyle/>
        <a:p>
          <a:endParaRPr lang="en-US"/>
        </a:p>
      </dgm:t>
    </dgm:pt>
    <dgm:pt modelId="{EC15C322-52F3-F747-A10A-5643D4C73662}" type="sibTrans" cxnId="{740FD771-6DF5-9945-880C-20ABA99096B7}">
      <dgm:prSet/>
      <dgm:spPr/>
      <dgm:t>
        <a:bodyPr/>
        <a:lstStyle/>
        <a:p>
          <a:endParaRPr lang="en-US"/>
        </a:p>
      </dgm:t>
    </dgm:pt>
    <dgm:pt modelId="{5D262F34-0B83-4F48-A2F9-67FCB9832DCD}" type="pres">
      <dgm:prSet presAssocID="{80A54522-EFF4-1A4C-B05C-1E7DD4A11C82}" presName="Name0" presStyleCnt="0">
        <dgm:presLayoutVars>
          <dgm:chMax val="7"/>
          <dgm:chPref val="7"/>
          <dgm:dir/>
        </dgm:presLayoutVars>
      </dgm:prSet>
      <dgm:spPr/>
    </dgm:pt>
    <dgm:pt modelId="{A1AC124B-59EF-B347-A643-CF473F2FA235}" type="pres">
      <dgm:prSet presAssocID="{80A54522-EFF4-1A4C-B05C-1E7DD4A11C82}" presName="Name1" presStyleCnt="0"/>
      <dgm:spPr/>
    </dgm:pt>
    <dgm:pt modelId="{6E6BFD77-3C7B-EB48-B2D2-73E9CBFBFD6E}" type="pres">
      <dgm:prSet presAssocID="{80A54522-EFF4-1A4C-B05C-1E7DD4A11C82}" presName="cycle" presStyleCnt="0"/>
      <dgm:spPr/>
    </dgm:pt>
    <dgm:pt modelId="{B063ACA4-0631-E649-80D1-A88EEE1BA8BA}" type="pres">
      <dgm:prSet presAssocID="{80A54522-EFF4-1A4C-B05C-1E7DD4A11C82}" presName="srcNode" presStyleLbl="node1" presStyleIdx="0" presStyleCnt="3"/>
      <dgm:spPr/>
    </dgm:pt>
    <dgm:pt modelId="{13035A62-4C60-3D43-B2DC-0E204AE68D8A}" type="pres">
      <dgm:prSet presAssocID="{80A54522-EFF4-1A4C-B05C-1E7DD4A11C82}" presName="conn" presStyleLbl="parChTrans1D2" presStyleIdx="0" presStyleCnt="1"/>
      <dgm:spPr/>
    </dgm:pt>
    <dgm:pt modelId="{61E2527F-3CF7-6043-A346-C6B7284F0952}" type="pres">
      <dgm:prSet presAssocID="{80A54522-EFF4-1A4C-B05C-1E7DD4A11C82}" presName="extraNode" presStyleLbl="node1" presStyleIdx="0" presStyleCnt="3"/>
      <dgm:spPr/>
    </dgm:pt>
    <dgm:pt modelId="{00D61AEC-CC05-0C41-B986-09A6F495A5BA}" type="pres">
      <dgm:prSet presAssocID="{80A54522-EFF4-1A4C-B05C-1E7DD4A11C82}" presName="dstNode" presStyleLbl="node1" presStyleIdx="0" presStyleCnt="3"/>
      <dgm:spPr/>
    </dgm:pt>
    <dgm:pt modelId="{B0E4051C-7125-7C44-BA36-8D5DB8C6C593}" type="pres">
      <dgm:prSet presAssocID="{6825D95A-F63D-454F-9428-53B3B66D2AC7}" presName="text_1" presStyleLbl="node1" presStyleIdx="0" presStyleCnt="3">
        <dgm:presLayoutVars>
          <dgm:bulletEnabled val="1"/>
        </dgm:presLayoutVars>
      </dgm:prSet>
      <dgm:spPr/>
    </dgm:pt>
    <dgm:pt modelId="{B04D410F-BD67-394E-A15F-C7EC5733D642}" type="pres">
      <dgm:prSet presAssocID="{6825D95A-F63D-454F-9428-53B3B66D2AC7}" presName="accent_1" presStyleCnt="0"/>
      <dgm:spPr/>
    </dgm:pt>
    <dgm:pt modelId="{A9AB1586-DFC2-D34F-A63F-FB87B58908E8}" type="pres">
      <dgm:prSet presAssocID="{6825D95A-F63D-454F-9428-53B3B66D2AC7}" presName="accentRepeatNode" presStyleLbl="solidFgAcc1" presStyleIdx="0" presStyleCnt="3"/>
      <dgm:spPr/>
    </dgm:pt>
    <dgm:pt modelId="{E6B2A9C2-6226-D349-8957-8B809E180279}" type="pres">
      <dgm:prSet presAssocID="{98F91C59-2E53-7249-9491-8044E53C90A6}" presName="text_2" presStyleLbl="node1" presStyleIdx="1" presStyleCnt="3">
        <dgm:presLayoutVars>
          <dgm:bulletEnabled val="1"/>
        </dgm:presLayoutVars>
      </dgm:prSet>
      <dgm:spPr/>
    </dgm:pt>
    <dgm:pt modelId="{CC6B534B-B839-EF48-ACCD-E3A21843A02D}" type="pres">
      <dgm:prSet presAssocID="{98F91C59-2E53-7249-9491-8044E53C90A6}" presName="accent_2" presStyleCnt="0"/>
      <dgm:spPr/>
    </dgm:pt>
    <dgm:pt modelId="{3209A91E-A186-0E4A-AA24-0F8B66D5149D}" type="pres">
      <dgm:prSet presAssocID="{98F91C59-2E53-7249-9491-8044E53C90A6}" presName="accentRepeatNode" presStyleLbl="solidFgAcc1" presStyleIdx="1" presStyleCnt="3"/>
      <dgm:spPr/>
    </dgm:pt>
    <dgm:pt modelId="{84A115E2-1899-1F43-88C4-237445A7B4B4}" type="pres">
      <dgm:prSet presAssocID="{7B11E4A8-CBF8-E44A-8AAC-C3B63C50158F}" presName="text_3" presStyleLbl="node1" presStyleIdx="2" presStyleCnt="3">
        <dgm:presLayoutVars>
          <dgm:bulletEnabled val="1"/>
        </dgm:presLayoutVars>
      </dgm:prSet>
      <dgm:spPr/>
    </dgm:pt>
    <dgm:pt modelId="{E7DD5582-6082-9643-9E4F-284EF01219A2}" type="pres">
      <dgm:prSet presAssocID="{7B11E4A8-CBF8-E44A-8AAC-C3B63C50158F}" presName="accent_3" presStyleCnt="0"/>
      <dgm:spPr/>
    </dgm:pt>
    <dgm:pt modelId="{BE5E3022-7762-8047-A0A0-C06A4F6EAC69}" type="pres">
      <dgm:prSet presAssocID="{7B11E4A8-CBF8-E44A-8AAC-C3B63C50158F}" presName="accentRepeatNode" presStyleLbl="solidFgAcc1" presStyleIdx="2" presStyleCnt="3"/>
      <dgm:spPr/>
    </dgm:pt>
  </dgm:ptLst>
  <dgm:cxnLst>
    <dgm:cxn modelId="{1937FB03-9316-FA49-A710-E5A6E1915536}" type="presOf" srcId="{7B11E4A8-CBF8-E44A-8AAC-C3B63C50158F}" destId="{84A115E2-1899-1F43-88C4-237445A7B4B4}" srcOrd="0" destOrd="0" presId="urn:microsoft.com/office/officeart/2008/layout/VerticalCurvedList"/>
    <dgm:cxn modelId="{645C8628-288B-634A-BA1D-535497D0E898}" type="presOf" srcId="{5E34DA5E-F4CF-6E4E-8DDE-6E810FC4CFEC}" destId="{13035A62-4C60-3D43-B2DC-0E204AE68D8A}" srcOrd="0" destOrd="0" presId="urn:microsoft.com/office/officeart/2008/layout/VerticalCurvedList"/>
    <dgm:cxn modelId="{1F3B2C29-1D9A-7442-A03B-827FC6A21810}" type="presOf" srcId="{6825D95A-F63D-454F-9428-53B3B66D2AC7}" destId="{B0E4051C-7125-7C44-BA36-8D5DB8C6C593}" srcOrd="0" destOrd="0" presId="urn:microsoft.com/office/officeart/2008/layout/VerticalCurvedList"/>
    <dgm:cxn modelId="{AE9CC45B-DD28-5042-90B5-A2887DF19C94}" type="presOf" srcId="{98F91C59-2E53-7249-9491-8044E53C90A6}" destId="{E6B2A9C2-6226-D349-8957-8B809E180279}" srcOrd="0" destOrd="0" presId="urn:microsoft.com/office/officeart/2008/layout/VerticalCurvedList"/>
    <dgm:cxn modelId="{740FD771-6DF5-9945-880C-20ABA99096B7}" srcId="{80A54522-EFF4-1A4C-B05C-1E7DD4A11C82}" destId="{7B11E4A8-CBF8-E44A-8AAC-C3B63C50158F}" srcOrd="2" destOrd="0" parTransId="{A3C0DD02-32F9-0A44-9CD0-5CF8212C6F47}" sibTransId="{EC15C322-52F3-F747-A10A-5643D4C73662}"/>
    <dgm:cxn modelId="{6AFCD980-EE02-2942-B9C6-D8797D3E455F}" srcId="{80A54522-EFF4-1A4C-B05C-1E7DD4A11C82}" destId="{6825D95A-F63D-454F-9428-53B3B66D2AC7}" srcOrd="0" destOrd="0" parTransId="{FB58550F-FAD3-BB43-A760-FA64412849F0}" sibTransId="{5E34DA5E-F4CF-6E4E-8DDE-6E810FC4CFEC}"/>
    <dgm:cxn modelId="{1A81CBC9-DADB-3A46-9515-AAF5DE732163}" srcId="{80A54522-EFF4-1A4C-B05C-1E7DD4A11C82}" destId="{98F91C59-2E53-7249-9491-8044E53C90A6}" srcOrd="1" destOrd="0" parTransId="{5063B118-F474-754F-9E8E-6AC3D8618265}" sibTransId="{4703269E-7DDD-2C4A-B879-D6A149E7E3AD}"/>
    <dgm:cxn modelId="{3F5D21F8-70DB-6748-88DE-6DC4E4D2A162}" type="presOf" srcId="{80A54522-EFF4-1A4C-B05C-1E7DD4A11C82}" destId="{5D262F34-0B83-4F48-A2F9-67FCB9832DCD}" srcOrd="0" destOrd="0" presId="urn:microsoft.com/office/officeart/2008/layout/VerticalCurvedList"/>
    <dgm:cxn modelId="{BE54AB88-84AC-684C-9DB5-D27A57073DCF}" type="presParOf" srcId="{5D262F34-0B83-4F48-A2F9-67FCB9832DCD}" destId="{A1AC124B-59EF-B347-A643-CF473F2FA235}" srcOrd="0" destOrd="0" presId="urn:microsoft.com/office/officeart/2008/layout/VerticalCurvedList"/>
    <dgm:cxn modelId="{F438147E-D5B7-BD47-886C-68D381D1F833}" type="presParOf" srcId="{A1AC124B-59EF-B347-A643-CF473F2FA235}" destId="{6E6BFD77-3C7B-EB48-B2D2-73E9CBFBFD6E}" srcOrd="0" destOrd="0" presId="urn:microsoft.com/office/officeart/2008/layout/VerticalCurvedList"/>
    <dgm:cxn modelId="{5325CCF8-4430-044A-8AE9-EEBFE3276616}" type="presParOf" srcId="{6E6BFD77-3C7B-EB48-B2D2-73E9CBFBFD6E}" destId="{B063ACA4-0631-E649-80D1-A88EEE1BA8BA}" srcOrd="0" destOrd="0" presId="urn:microsoft.com/office/officeart/2008/layout/VerticalCurvedList"/>
    <dgm:cxn modelId="{00B43E7E-59C8-844E-8214-EA04CF595E07}" type="presParOf" srcId="{6E6BFD77-3C7B-EB48-B2D2-73E9CBFBFD6E}" destId="{13035A62-4C60-3D43-B2DC-0E204AE68D8A}" srcOrd="1" destOrd="0" presId="urn:microsoft.com/office/officeart/2008/layout/VerticalCurvedList"/>
    <dgm:cxn modelId="{1BB856B8-49BD-0A4B-AA4B-BAB66F489878}" type="presParOf" srcId="{6E6BFD77-3C7B-EB48-B2D2-73E9CBFBFD6E}" destId="{61E2527F-3CF7-6043-A346-C6B7284F0952}" srcOrd="2" destOrd="0" presId="urn:microsoft.com/office/officeart/2008/layout/VerticalCurvedList"/>
    <dgm:cxn modelId="{3D163CD1-9CE5-964A-AA7B-F14F42B9A226}" type="presParOf" srcId="{6E6BFD77-3C7B-EB48-B2D2-73E9CBFBFD6E}" destId="{00D61AEC-CC05-0C41-B986-09A6F495A5BA}" srcOrd="3" destOrd="0" presId="urn:microsoft.com/office/officeart/2008/layout/VerticalCurvedList"/>
    <dgm:cxn modelId="{9E1D7FA7-83F6-F347-A907-99BCA9F19022}" type="presParOf" srcId="{A1AC124B-59EF-B347-A643-CF473F2FA235}" destId="{B0E4051C-7125-7C44-BA36-8D5DB8C6C593}" srcOrd="1" destOrd="0" presId="urn:microsoft.com/office/officeart/2008/layout/VerticalCurvedList"/>
    <dgm:cxn modelId="{B3EB9A70-2A7D-B04E-B24D-E4AED1DF72E2}" type="presParOf" srcId="{A1AC124B-59EF-B347-A643-CF473F2FA235}" destId="{B04D410F-BD67-394E-A15F-C7EC5733D642}" srcOrd="2" destOrd="0" presId="urn:microsoft.com/office/officeart/2008/layout/VerticalCurvedList"/>
    <dgm:cxn modelId="{4AF385F5-3FBF-D446-A38B-B09EC010C5B6}" type="presParOf" srcId="{B04D410F-BD67-394E-A15F-C7EC5733D642}" destId="{A9AB1586-DFC2-D34F-A63F-FB87B58908E8}" srcOrd="0" destOrd="0" presId="urn:microsoft.com/office/officeart/2008/layout/VerticalCurvedList"/>
    <dgm:cxn modelId="{50695A39-4C37-7340-B251-DD8773DE820C}" type="presParOf" srcId="{A1AC124B-59EF-B347-A643-CF473F2FA235}" destId="{E6B2A9C2-6226-D349-8957-8B809E180279}" srcOrd="3" destOrd="0" presId="urn:microsoft.com/office/officeart/2008/layout/VerticalCurvedList"/>
    <dgm:cxn modelId="{67A012BA-9CB7-8246-B76D-3E8BE7A15B37}" type="presParOf" srcId="{A1AC124B-59EF-B347-A643-CF473F2FA235}" destId="{CC6B534B-B839-EF48-ACCD-E3A21843A02D}" srcOrd="4" destOrd="0" presId="urn:microsoft.com/office/officeart/2008/layout/VerticalCurvedList"/>
    <dgm:cxn modelId="{462125D0-700C-0540-8CBC-140BF46ADC18}" type="presParOf" srcId="{CC6B534B-B839-EF48-ACCD-E3A21843A02D}" destId="{3209A91E-A186-0E4A-AA24-0F8B66D5149D}" srcOrd="0" destOrd="0" presId="urn:microsoft.com/office/officeart/2008/layout/VerticalCurvedList"/>
    <dgm:cxn modelId="{566818CE-04B3-B34B-940F-139DE02F6BA1}" type="presParOf" srcId="{A1AC124B-59EF-B347-A643-CF473F2FA235}" destId="{84A115E2-1899-1F43-88C4-237445A7B4B4}" srcOrd="5" destOrd="0" presId="urn:microsoft.com/office/officeart/2008/layout/VerticalCurvedList"/>
    <dgm:cxn modelId="{E1B27BC5-ECB3-4D45-93E6-3BE428D430CC}" type="presParOf" srcId="{A1AC124B-59EF-B347-A643-CF473F2FA235}" destId="{E7DD5582-6082-9643-9E4F-284EF01219A2}" srcOrd="6" destOrd="0" presId="urn:microsoft.com/office/officeart/2008/layout/VerticalCurvedList"/>
    <dgm:cxn modelId="{4791CF6B-4C46-4348-868E-2EDFB8742AD6}" type="presParOf" srcId="{E7DD5582-6082-9643-9E4F-284EF01219A2}" destId="{BE5E3022-7762-8047-A0A0-C06A4F6EAC6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2085C7-1DB5-4FA6-A761-48CAC7C3344A}">
      <dsp:nvSpPr>
        <dsp:cNvPr id="0" name=""/>
        <dsp:cNvSpPr/>
      </dsp:nvSpPr>
      <dsp:spPr>
        <a:xfrm>
          <a:off x="0" y="615"/>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71D84-3CB9-4DD9-8892-17B67B8AD3A8}">
      <dsp:nvSpPr>
        <dsp:cNvPr id="0" name=""/>
        <dsp:cNvSpPr/>
      </dsp:nvSpPr>
      <dsp:spPr>
        <a:xfrm>
          <a:off x="435651" y="324653"/>
          <a:ext cx="792093" cy="7920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A16F8-960C-45D2-85AA-8144BE6876EE}">
      <dsp:nvSpPr>
        <dsp:cNvPr id="0" name=""/>
        <dsp:cNvSpPr/>
      </dsp:nvSpPr>
      <dsp:spPr>
        <a:xfrm>
          <a:off x="1663397" y="615"/>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666750">
            <a:lnSpc>
              <a:spcPct val="90000"/>
            </a:lnSpc>
            <a:spcBef>
              <a:spcPct val="0"/>
            </a:spcBef>
            <a:spcAft>
              <a:spcPct val="35000"/>
            </a:spcAft>
            <a:buNone/>
          </a:pPr>
          <a:r>
            <a:rPr lang="en-US" sz="1500" kern="1200"/>
            <a:t>A big city in New York can be scary. We created this file to compare NYC neighborhoods by boroughs and neighborhoods. This guide would be perfect for new people who just moved to the city and wants to know which neighborhood fits them in terms of popular venues and low crime rate.</a:t>
          </a:r>
        </a:p>
      </dsp:txBody>
      <dsp:txXfrm>
        <a:off x="1663397" y="615"/>
        <a:ext cx="5630212" cy="1440170"/>
      </dsp:txXfrm>
    </dsp:sp>
    <dsp:sp modelId="{42536340-2145-46E5-8BB1-8760ADE0ECC0}">
      <dsp:nvSpPr>
        <dsp:cNvPr id="0" name=""/>
        <dsp:cNvSpPr/>
      </dsp:nvSpPr>
      <dsp:spPr>
        <a:xfrm>
          <a:off x="0" y="1800829"/>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A0B16D-C570-47FC-BB09-6F2BA7723C4B}">
      <dsp:nvSpPr>
        <dsp:cNvPr id="0" name=""/>
        <dsp:cNvSpPr/>
      </dsp:nvSpPr>
      <dsp:spPr>
        <a:xfrm>
          <a:off x="435651" y="2124867"/>
          <a:ext cx="792093" cy="7920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1B5717-16C3-4BA5-A1D1-27921A452191}">
      <dsp:nvSpPr>
        <dsp:cNvPr id="0" name=""/>
        <dsp:cNvSpPr/>
      </dsp:nvSpPr>
      <dsp:spPr>
        <a:xfrm>
          <a:off x="1663397" y="1800829"/>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666750">
            <a:lnSpc>
              <a:spcPct val="90000"/>
            </a:lnSpc>
            <a:spcBef>
              <a:spcPct val="0"/>
            </a:spcBef>
            <a:spcAft>
              <a:spcPct val="35000"/>
            </a:spcAft>
            <a:buNone/>
          </a:pPr>
          <a:r>
            <a:rPr lang="en-US" sz="1500" kern="1200"/>
            <a:t>What are some safe neighborhoods in Manhattan? Which ones aren’t?</a:t>
          </a:r>
        </a:p>
      </dsp:txBody>
      <dsp:txXfrm>
        <a:off x="1663397" y="1800829"/>
        <a:ext cx="5630212" cy="1440170"/>
      </dsp:txXfrm>
    </dsp:sp>
    <dsp:sp modelId="{F515E28A-05FA-493A-AC4B-426B5FB81B94}">
      <dsp:nvSpPr>
        <dsp:cNvPr id="0" name=""/>
        <dsp:cNvSpPr/>
      </dsp:nvSpPr>
      <dsp:spPr>
        <a:xfrm>
          <a:off x="0" y="3601042"/>
          <a:ext cx="7293610" cy="14401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5AE5E4-B868-4791-A834-862C0CFFE57E}">
      <dsp:nvSpPr>
        <dsp:cNvPr id="0" name=""/>
        <dsp:cNvSpPr/>
      </dsp:nvSpPr>
      <dsp:spPr>
        <a:xfrm>
          <a:off x="435651" y="3925081"/>
          <a:ext cx="792093" cy="7920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755A4B-99C4-40BF-9DAB-3E0483E14E07}">
      <dsp:nvSpPr>
        <dsp:cNvPr id="0" name=""/>
        <dsp:cNvSpPr/>
      </dsp:nvSpPr>
      <dsp:spPr>
        <a:xfrm>
          <a:off x="1663397" y="3601042"/>
          <a:ext cx="5630212" cy="1440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18" tIns="152418" rIns="152418" bIns="152418" numCol="1" spcCol="1270" anchor="ctr" anchorCtr="0">
          <a:noAutofit/>
        </a:bodyPr>
        <a:lstStyle/>
        <a:p>
          <a:pPr marL="0" lvl="0" indent="0" algn="l" defTabSz="666750">
            <a:lnSpc>
              <a:spcPct val="90000"/>
            </a:lnSpc>
            <a:spcBef>
              <a:spcPct val="0"/>
            </a:spcBef>
            <a:spcAft>
              <a:spcPct val="35000"/>
            </a:spcAft>
            <a:buNone/>
          </a:pPr>
          <a:r>
            <a:rPr lang="en-US" sz="1500" kern="1200"/>
            <a:t>Visualization of the neighborhoods and crime stats?</a:t>
          </a:r>
        </a:p>
      </dsp:txBody>
      <dsp:txXfrm>
        <a:off x="1663397" y="3601042"/>
        <a:ext cx="5630212" cy="1440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35A62-4C60-3D43-B2DC-0E204AE68D8A}">
      <dsp:nvSpPr>
        <dsp:cNvPr id="0" name=""/>
        <dsp:cNvSpPr/>
      </dsp:nvSpPr>
      <dsp:spPr>
        <a:xfrm>
          <a:off x="-5789305" y="-886259"/>
          <a:ext cx="6893793" cy="6893793"/>
        </a:xfrm>
        <a:prstGeom prst="blockArc">
          <a:avLst>
            <a:gd name="adj1" fmla="val 18900000"/>
            <a:gd name="adj2" fmla="val 2700000"/>
            <a:gd name="adj3" fmla="val 31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E4051C-7125-7C44-BA36-8D5DB8C6C593}">
      <dsp:nvSpPr>
        <dsp:cNvPr id="0" name=""/>
        <dsp:cNvSpPr/>
      </dsp:nvSpPr>
      <dsp:spPr>
        <a:xfrm>
          <a:off x="710832" y="512127"/>
          <a:ext cx="6533693" cy="10242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300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Data Cleaning: drop NA, renaming columns,….</a:t>
          </a:r>
        </a:p>
      </dsp:txBody>
      <dsp:txXfrm>
        <a:off x="710832" y="512127"/>
        <a:ext cx="6533693" cy="1024255"/>
      </dsp:txXfrm>
    </dsp:sp>
    <dsp:sp modelId="{A9AB1586-DFC2-D34F-A63F-FB87B58908E8}">
      <dsp:nvSpPr>
        <dsp:cNvPr id="0" name=""/>
        <dsp:cNvSpPr/>
      </dsp:nvSpPr>
      <dsp:spPr>
        <a:xfrm>
          <a:off x="70673" y="384095"/>
          <a:ext cx="1280318" cy="128031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2A9C2-6226-D349-8957-8B809E180279}">
      <dsp:nvSpPr>
        <dsp:cNvPr id="0" name=""/>
        <dsp:cNvSpPr/>
      </dsp:nvSpPr>
      <dsp:spPr>
        <a:xfrm>
          <a:off x="1083149" y="2048510"/>
          <a:ext cx="6161376" cy="10242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300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Data engineering: Reverse geocoding</a:t>
          </a:r>
        </a:p>
      </dsp:txBody>
      <dsp:txXfrm>
        <a:off x="1083149" y="2048510"/>
        <a:ext cx="6161376" cy="1024255"/>
      </dsp:txXfrm>
    </dsp:sp>
    <dsp:sp modelId="{3209A91E-A186-0E4A-AA24-0F8B66D5149D}">
      <dsp:nvSpPr>
        <dsp:cNvPr id="0" name=""/>
        <dsp:cNvSpPr/>
      </dsp:nvSpPr>
      <dsp:spPr>
        <a:xfrm>
          <a:off x="442990" y="1920478"/>
          <a:ext cx="1280318" cy="128031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4A115E2-1899-1F43-88C4-237445A7B4B4}">
      <dsp:nvSpPr>
        <dsp:cNvPr id="0" name=""/>
        <dsp:cNvSpPr/>
      </dsp:nvSpPr>
      <dsp:spPr>
        <a:xfrm>
          <a:off x="710832" y="3584892"/>
          <a:ext cx="6533693" cy="102425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3002" tIns="78740" rIns="78740" bIns="78740" numCol="1" spcCol="1270" anchor="ctr" anchorCtr="0">
          <a:noAutofit/>
        </a:bodyPr>
        <a:lstStyle/>
        <a:p>
          <a:pPr marL="0" lvl="0" indent="0" algn="l" defTabSz="1377950">
            <a:lnSpc>
              <a:spcPct val="90000"/>
            </a:lnSpc>
            <a:spcBef>
              <a:spcPct val="0"/>
            </a:spcBef>
            <a:spcAft>
              <a:spcPct val="35000"/>
            </a:spcAft>
            <a:buNone/>
          </a:pPr>
          <a:r>
            <a:rPr lang="en-US" sz="3100" kern="1200" dirty="0"/>
            <a:t>Data visualization</a:t>
          </a:r>
        </a:p>
      </dsp:txBody>
      <dsp:txXfrm>
        <a:off x="710832" y="3584892"/>
        <a:ext cx="6533693" cy="1024255"/>
      </dsp:txXfrm>
    </dsp:sp>
    <dsp:sp modelId="{BE5E3022-7762-8047-A0A0-C06A4F6EAC69}">
      <dsp:nvSpPr>
        <dsp:cNvPr id="0" name=""/>
        <dsp:cNvSpPr/>
      </dsp:nvSpPr>
      <dsp:spPr>
        <a:xfrm>
          <a:off x="70673" y="3456860"/>
          <a:ext cx="1280318" cy="128031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2/6/20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2/6/20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ata.cityofnewyork.us/Public-Safety/Citywide-Crime-Statistics/c5dk-m6ea"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72CBEC-7BC8-4019-86DB-1B7604A47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5E544-7E34-D747-BE9D-CD403FC9B64E}"/>
              </a:ext>
            </a:extLst>
          </p:cNvPr>
          <p:cNvSpPr>
            <a:spLocks noGrp="1"/>
          </p:cNvSpPr>
          <p:nvPr>
            <p:ph type="ctrTitle"/>
          </p:nvPr>
        </p:nvSpPr>
        <p:spPr>
          <a:xfrm>
            <a:off x="4026347" y="2286000"/>
            <a:ext cx="5228890" cy="3810000"/>
          </a:xfrm>
        </p:spPr>
        <p:txBody>
          <a:bodyPr anchor="t">
            <a:normAutofit/>
          </a:bodyPr>
          <a:lstStyle/>
          <a:p>
            <a:r>
              <a:rPr lang="en-US" sz="6100">
                <a:solidFill>
                  <a:schemeClr val="accent1"/>
                </a:solidFill>
              </a:rPr>
              <a:t>Final Project: The Battle of the Neighborhoods</a:t>
            </a:r>
          </a:p>
        </p:txBody>
      </p:sp>
      <p:sp>
        <p:nvSpPr>
          <p:cNvPr id="3" name="Subtitle 2">
            <a:extLst>
              <a:ext uri="{FF2B5EF4-FFF2-40B4-BE49-F238E27FC236}">
                <a16:creationId xmlns:a16="http://schemas.microsoft.com/office/drawing/2014/main" id="{C30C64AD-2EC5-B04B-B6B7-47DC94787A3C}"/>
              </a:ext>
            </a:extLst>
          </p:cNvPr>
          <p:cNvSpPr>
            <a:spLocks noGrp="1"/>
          </p:cNvSpPr>
          <p:nvPr>
            <p:ph type="subTitle" idx="1"/>
          </p:nvPr>
        </p:nvSpPr>
        <p:spPr>
          <a:xfrm>
            <a:off x="4026347" y="922865"/>
            <a:ext cx="5229620" cy="1234491"/>
          </a:xfrm>
        </p:spPr>
        <p:txBody>
          <a:bodyPr anchor="b">
            <a:normAutofit/>
          </a:bodyPr>
          <a:lstStyle/>
          <a:p>
            <a:r>
              <a:rPr lang="en-US" sz="2400">
                <a:solidFill>
                  <a:schemeClr val="accent1">
                    <a:lumMod val="75000"/>
                  </a:schemeClr>
                </a:solidFill>
              </a:rPr>
              <a:t>Bao Ngoc Dinh</a:t>
            </a:r>
          </a:p>
        </p:txBody>
      </p:sp>
      <p:sp>
        <p:nvSpPr>
          <p:cNvPr id="10" name="Rectangle 9">
            <a:extLst>
              <a:ext uri="{FF2B5EF4-FFF2-40B4-BE49-F238E27FC236}">
                <a16:creationId xmlns:a16="http://schemas.microsoft.com/office/drawing/2014/main" id="{8B3A7788-AA18-4395-B0A6-3C50CCB60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3724447" cy="139535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48EF24-56BA-4684-8BB7-8280CBCE3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0323" y="767825"/>
            <a:ext cx="643467" cy="1395357"/>
          </a:xfrm>
          <a:prstGeom prst="rect">
            <a:avLst/>
          </a:prstGeom>
          <a:solidFill>
            <a:srgbClr val="BBB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C3D107-2A0D-4A60-B10A-7E5349DAF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5999"/>
            <a:ext cx="3731816" cy="381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0E42B6A5-A12D-4C68-892C-4844407DA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0323" y="2285999"/>
            <a:ext cx="645258" cy="380999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17266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F7C834F-BE4E-244D-8419-4CFD19C84FC9}"/>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Data Visualization -5</a:t>
            </a:r>
          </a:p>
        </p:txBody>
      </p:sp>
      <p:sp>
        <p:nvSpPr>
          <p:cNvPr id="6" name="TextBox 5">
            <a:extLst>
              <a:ext uri="{FF2B5EF4-FFF2-40B4-BE49-F238E27FC236}">
                <a16:creationId xmlns:a16="http://schemas.microsoft.com/office/drawing/2014/main" id="{38804F77-76AD-8246-8B35-48899DD02F58}"/>
              </a:ext>
            </a:extLst>
          </p:cNvPr>
          <p:cNvSpPr txBox="1"/>
          <p:nvPr/>
        </p:nvSpPr>
        <p:spPr>
          <a:xfrm>
            <a:off x="252920" y="2162014"/>
            <a:ext cx="2947482" cy="3744264"/>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600">
                <a:solidFill>
                  <a:srgbClr val="FFFFFF"/>
                </a:solidFill>
              </a:rPr>
              <a:t>After removing residential building and ambiguous values, we got our top 5 places with most crime occurrences in NYC. We could cross-match this against our clusters and their most popular venues. </a:t>
            </a:r>
          </a:p>
          <a:p>
            <a:pPr indent="-182880" defTabSz="914400">
              <a:lnSpc>
                <a:spcPct val="90000"/>
              </a:lnSpc>
              <a:spcAft>
                <a:spcPts val="600"/>
              </a:spcAft>
              <a:buClr>
                <a:schemeClr val="accent1"/>
              </a:buClr>
              <a:buFont typeface="Wingdings 2" pitchFamily="18" charset="2"/>
              <a:buChar char=""/>
            </a:pPr>
            <a:r>
              <a:rPr lang="en-US" sz="1600">
                <a:solidFill>
                  <a:srgbClr val="FFFFFF"/>
                </a:solidFill>
              </a:rPr>
              <a:t>However, Our focus will be on Manhattan since the only part of NYC clustered is Manhattan. </a:t>
            </a:r>
          </a:p>
        </p:txBody>
      </p:sp>
      <p:pic>
        <p:nvPicPr>
          <p:cNvPr id="5" name="Content Placeholder 4" descr="A screenshot of a cell phone&#10;&#10;Description automatically generated">
            <a:extLst>
              <a:ext uri="{FF2B5EF4-FFF2-40B4-BE49-F238E27FC236}">
                <a16:creationId xmlns:a16="http://schemas.microsoft.com/office/drawing/2014/main" id="{8F6EA8EB-92F4-6C4E-A3DC-9D25341C6D76}"/>
              </a:ext>
            </a:extLst>
          </p:cNvPr>
          <p:cNvPicPr>
            <a:picLocks noGrp="1" noChangeAspect="1"/>
          </p:cNvPicPr>
          <p:nvPr>
            <p:ph idx="1"/>
          </p:nvPr>
        </p:nvPicPr>
        <p:blipFill>
          <a:blip r:embed="rId2"/>
          <a:stretch>
            <a:fillRect/>
          </a:stretch>
        </p:blipFill>
        <p:spPr>
          <a:xfrm>
            <a:off x="3830493" y="1114947"/>
            <a:ext cx="7720805" cy="4478066"/>
          </a:xfrm>
          <a:prstGeom prst="rect">
            <a:avLst/>
          </a:prstGeom>
        </p:spPr>
      </p:pic>
      <p:sp>
        <p:nvSpPr>
          <p:cNvPr id="15" name="Rectangle 14">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3418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DD75-B619-F44D-906A-09B7C191B12C}"/>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2400"/>
              <a:t>Data Visualization – 6</a:t>
            </a:r>
          </a:p>
        </p:txBody>
      </p:sp>
      <p:sp>
        <p:nvSpPr>
          <p:cNvPr id="6" name="TextBox 5">
            <a:extLst>
              <a:ext uri="{FF2B5EF4-FFF2-40B4-BE49-F238E27FC236}">
                <a16:creationId xmlns:a16="http://schemas.microsoft.com/office/drawing/2014/main" id="{EB378914-9720-4544-80F7-D5704275889C}"/>
              </a:ext>
            </a:extLst>
          </p:cNvPr>
          <p:cNvSpPr txBox="1"/>
          <p:nvPr/>
        </p:nvSpPr>
        <p:spPr>
          <a:xfrm>
            <a:off x="252920" y="2407298"/>
            <a:ext cx="2947482" cy="3498980"/>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600">
                <a:solidFill>
                  <a:srgbClr val="FFFFFF"/>
                </a:solidFill>
              </a:rPr>
              <a:t>Since our cluster produces 10 most popular venues in the area, we are going to cross match the 10 premises with most crimes against the 10 most popular venues in the area.</a:t>
            </a:r>
          </a:p>
        </p:txBody>
      </p:sp>
      <p:pic>
        <p:nvPicPr>
          <p:cNvPr id="5" name="Content Placeholder 4" descr="A picture containing drawing&#10;&#10;Description automatically generated">
            <a:extLst>
              <a:ext uri="{FF2B5EF4-FFF2-40B4-BE49-F238E27FC236}">
                <a16:creationId xmlns:a16="http://schemas.microsoft.com/office/drawing/2014/main" id="{1BFF1E94-5767-2A47-9718-94A7C69EC2A3}"/>
              </a:ext>
            </a:extLst>
          </p:cNvPr>
          <p:cNvPicPr>
            <a:picLocks noGrp="1" noChangeAspect="1"/>
          </p:cNvPicPr>
          <p:nvPr>
            <p:ph idx="1"/>
          </p:nvPr>
        </p:nvPicPr>
        <p:blipFill rotWithShape="1">
          <a:blip r:embed="rId2"/>
          <a:srcRect r="15436" b="-1"/>
          <a:stretch/>
        </p:blipFill>
        <p:spPr>
          <a:xfrm>
            <a:off x="3778897" y="758952"/>
            <a:ext cx="7772401" cy="5330952"/>
          </a:xfrm>
          <a:prstGeom prst="rect">
            <a:avLst/>
          </a:prstGeom>
        </p:spPr>
      </p:pic>
    </p:spTree>
    <p:extLst>
      <p:ext uri="{BB962C8B-B14F-4D97-AF65-F5344CB8AC3E}">
        <p14:creationId xmlns:p14="http://schemas.microsoft.com/office/powerpoint/2010/main" val="259622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ADC4F84-175A-4AB1-916C-1E5796E1E0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map&#10;&#10;Description automatically generated">
            <a:extLst>
              <a:ext uri="{FF2B5EF4-FFF2-40B4-BE49-F238E27FC236}">
                <a16:creationId xmlns:a16="http://schemas.microsoft.com/office/drawing/2014/main" id="{D7B431DC-F207-A848-99C0-1A779D3A08B1}"/>
              </a:ext>
            </a:extLst>
          </p:cNvPr>
          <p:cNvPicPr>
            <a:picLocks noGrp="1" noChangeAspect="1"/>
          </p:cNvPicPr>
          <p:nvPr>
            <p:ph idx="1"/>
          </p:nvPr>
        </p:nvPicPr>
        <p:blipFill rotWithShape="1">
          <a:blip r:embed="rId2">
            <a:alphaModFix amt="25000"/>
          </a:blip>
          <a:srcRect t="5462"/>
          <a:stretch/>
        </p:blipFill>
        <p:spPr>
          <a:xfrm>
            <a:off x="20" y="10"/>
            <a:ext cx="12191980" cy="6857990"/>
          </a:xfrm>
          <a:prstGeom prst="rect">
            <a:avLst/>
          </a:prstGeom>
        </p:spPr>
      </p:pic>
      <p:sp>
        <p:nvSpPr>
          <p:cNvPr id="2" name="Title 1">
            <a:extLst>
              <a:ext uri="{FF2B5EF4-FFF2-40B4-BE49-F238E27FC236}">
                <a16:creationId xmlns:a16="http://schemas.microsoft.com/office/drawing/2014/main" id="{6A86C496-BC5A-0648-ABE5-48DCBB4AEF6D}"/>
              </a:ext>
            </a:extLst>
          </p:cNvPr>
          <p:cNvSpPr>
            <a:spLocks noGrp="1"/>
          </p:cNvSpPr>
          <p:nvPr>
            <p:ph type="title"/>
          </p:nvPr>
        </p:nvSpPr>
        <p:spPr>
          <a:xfrm>
            <a:off x="514350" y="864108"/>
            <a:ext cx="6367940" cy="5120639"/>
          </a:xfrm>
        </p:spPr>
        <p:txBody>
          <a:bodyPr vert="horz" lIns="91440" tIns="45720" rIns="91440" bIns="45720" rtlCol="0" anchor="ctr">
            <a:normAutofit/>
          </a:bodyPr>
          <a:lstStyle/>
          <a:p>
            <a:r>
              <a:rPr lang="en-US" sz="7200">
                <a:ln w="15875">
                  <a:solidFill>
                    <a:srgbClr val="FFFFFF"/>
                  </a:solidFill>
                </a:ln>
                <a:noFill/>
              </a:rPr>
              <a:t>Crime Map</a:t>
            </a:r>
          </a:p>
        </p:txBody>
      </p:sp>
      <p:sp>
        <p:nvSpPr>
          <p:cNvPr id="6" name="TextBox 5">
            <a:extLst>
              <a:ext uri="{FF2B5EF4-FFF2-40B4-BE49-F238E27FC236}">
                <a16:creationId xmlns:a16="http://schemas.microsoft.com/office/drawing/2014/main" id="{C8FC3C16-5077-554F-96D9-3EF0D6F99631}"/>
              </a:ext>
            </a:extLst>
          </p:cNvPr>
          <p:cNvSpPr txBox="1"/>
          <p:nvPr/>
        </p:nvSpPr>
        <p:spPr>
          <a:xfrm>
            <a:off x="7530207" y="864108"/>
            <a:ext cx="3947418" cy="5120640"/>
          </a:xfrm>
          <a:prstGeom prst="rect">
            <a:avLst/>
          </a:prstGeom>
        </p:spPr>
        <p:txBody>
          <a:bodyPr vert="horz" lIns="91440" tIns="45720" rIns="91440" bIns="45720" rtlCol="0" anchor="ctr">
            <a:normAutofit/>
          </a:bodyPr>
          <a:lstStyle/>
          <a:p>
            <a:pPr indent="-182880" defTabSz="914400">
              <a:lnSpc>
                <a:spcPct val="90000"/>
              </a:lnSpc>
              <a:spcAft>
                <a:spcPts val="600"/>
              </a:spcAft>
              <a:buClr>
                <a:schemeClr val="accent1"/>
              </a:buClr>
              <a:buFont typeface="Wingdings 2" pitchFamily="18" charset="2"/>
              <a:buChar char=""/>
            </a:pPr>
            <a:r>
              <a:rPr lang="en-US"/>
              <a:t>I created a map of NYC Crimes. the color indicates the severity of crime in the neighborhood. There are some neighborhoods that have more crimes than other. Due to my limited computing power, I only chose the first 50,000 rows. The whole dataset has at least 10x more data.</a:t>
            </a:r>
          </a:p>
          <a:p>
            <a:pPr indent="-182880" defTabSz="914400">
              <a:lnSpc>
                <a:spcPct val="90000"/>
              </a:lnSpc>
              <a:spcAft>
                <a:spcPts val="600"/>
              </a:spcAft>
              <a:buClr>
                <a:schemeClr val="accent1"/>
              </a:buClr>
              <a:buFont typeface="Wingdings 2" pitchFamily="18" charset="2"/>
              <a:buChar char=""/>
            </a:pPr>
            <a:r>
              <a:rPr lang="en-US"/>
              <a:t>Upper Manhattan has a heavy concentration of crime, which makes sense since our bar charts indicated the same thing.</a:t>
            </a:r>
          </a:p>
          <a:p>
            <a:pPr indent="-182880" defTabSz="914400">
              <a:lnSpc>
                <a:spcPct val="90000"/>
              </a:lnSpc>
              <a:spcAft>
                <a:spcPts val="600"/>
              </a:spcAft>
              <a:buClr>
                <a:schemeClr val="accent1"/>
              </a:buClr>
              <a:buFont typeface="Wingdings 2" pitchFamily="18" charset="2"/>
              <a:buChar char=""/>
            </a:pPr>
            <a:r>
              <a:rPr lang="en-US"/>
              <a:t>Less incidents occur in deep Queens and Staten Island, which also go with our bar chart results.</a:t>
            </a:r>
          </a:p>
          <a:p>
            <a:pPr indent="-182880" defTabSz="914400">
              <a:lnSpc>
                <a:spcPct val="90000"/>
              </a:lnSpc>
              <a:spcAft>
                <a:spcPts val="600"/>
              </a:spcAft>
              <a:buClr>
                <a:schemeClr val="accent1"/>
              </a:buClr>
              <a:buFont typeface="Wingdings 2" pitchFamily="18" charset="2"/>
              <a:buChar char=""/>
            </a:pPr>
            <a:endParaRPr lang="en-US"/>
          </a:p>
          <a:p>
            <a:pPr indent="-182880" defTabSz="914400">
              <a:lnSpc>
                <a:spcPct val="90000"/>
              </a:lnSpc>
              <a:spcAft>
                <a:spcPts val="600"/>
              </a:spcAft>
              <a:buClr>
                <a:schemeClr val="accent1"/>
              </a:buClr>
              <a:buFont typeface="Wingdings 2" pitchFamily="18" charset="2"/>
              <a:buChar char=""/>
            </a:pPr>
            <a:endParaRPr lang="en-US"/>
          </a:p>
        </p:txBody>
      </p:sp>
    </p:spTree>
    <p:extLst>
      <p:ext uri="{BB962C8B-B14F-4D97-AF65-F5344CB8AC3E}">
        <p14:creationId xmlns:p14="http://schemas.microsoft.com/office/powerpoint/2010/main" val="342663937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E86060-440D-7F4E-84B9-91C0F0677D70}"/>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3700" spc="-100"/>
              <a:t>5 clusters for Manhattan based on Foursquare API</a:t>
            </a:r>
          </a:p>
        </p:txBody>
      </p:sp>
      <p:pic>
        <p:nvPicPr>
          <p:cNvPr id="5" name="Content Placeholder 4" descr="A screenshot of a cell phone&#10;&#10;Description automatically generated">
            <a:extLst>
              <a:ext uri="{FF2B5EF4-FFF2-40B4-BE49-F238E27FC236}">
                <a16:creationId xmlns:a16="http://schemas.microsoft.com/office/drawing/2014/main" id="{5B193A69-BCA6-D94A-A2BA-C9DB7C68D758}"/>
              </a:ext>
            </a:extLst>
          </p:cNvPr>
          <p:cNvPicPr>
            <a:picLocks noGrp="1" noChangeAspect="1"/>
          </p:cNvPicPr>
          <p:nvPr>
            <p:ph idx="1"/>
          </p:nvPr>
        </p:nvPicPr>
        <p:blipFill>
          <a:blip r:embed="rId2"/>
          <a:stretch>
            <a:fillRect/>
          </a:stretch>
        </p:blipFill>
        <p:spPr>
          <a:xfrm>
            <a:off x="341014" y="1201648"/>
            <a:ext cx="7266212" cy="2227351"/>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B64669F0-3DA9-CD47-885C-8FFE4F2B43B7}"/>
              </a:ext>
            </a:extLst>
          </p:cNvPr>
          <p:cNvPicPr>
            <a:picLocks noChangeAspect="1"/>
          </p:cNvPicPr>
          <p:nvPr/>
        </p:nvPicPr>
        <p:blipFill>
          <a:blip r:embed="rId3"/>
          <a:stretch>
            <a:fillRect/>
          </a:stretch>
        </p:blipFill>
        <p:spPr>
          <a:xfrm>
            <a:off x="8192371" y="501119"/>
            <a:ext cx="3414483" cy="3556755"/>
          </a:xfrm>
          <a:prstGeom prst="rect">
            <a:avLst/>
          </a:prstGeom>
        </p:spPr>
      </p:pic>
    </p:spTree>
    <p:extLst>
      <p:ext uri="{BB962C8B-B14F-4D97-AF65-F5344CB8AC3E}">
        <p14:creationId xmlns:p14="http://schemas.microsoft.com/office/powerpoint/2010/main" val="3877395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C9EE1D-12BB-43F7-9A2A-893578DCA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962A31-C54E-4762-B155-59777FED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4B392D36-B685-45E0-B197-6EE5D7480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DCA8533-CC5E-4754-9A04-047EDE49E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42355B-81AF-0847-B600-5AC73A818C62}"/>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Examine Clusters and Crime</a:t>
            </a:r>
          </a:p>
        </p:txBody>
      </p:sp>
      <p:pic>
        <p:nvPicPr>
          <p:cNvPr id="7" name="Picture 6" descr="A screenshot of a social media post&#10;&#10;Description automatically generated">
            <a:extLst>
              <a:ext uri="{FF2B5EF4-FFF2-40B4-BE49-F238E27FC236}">
                <a16:creationId xmlns:a16="http://schemas.microsoft.com/office/drawing/2014/main" id="{61C3B35C-C190-6D41-AD36-1ECFE0E830E4}"/>
              </a:ext>
            </a:extLst>
          </p:cNvPr>
          <p:cNvPicPr>
            <a:picLocks noChangeAspect="1"/>
          </p:cNvPicPr>
          <p:nvPr/>
        </p:nvPicPr>
        <p:blipFill rotWithShape="1">
          <a:blip r:embed="rId2"/>
          <a:srcRect l="8193" t="1" b="-2578"/>
          <a:stretch/>
        </p:blipFill>
        <p:spPr>
          <a:xfrm>
            <a:off x="372533" y="1687679"/>
            <a:ext cx="5481152" cy="1509378"/>
          </a:xfrm>
          <a:prstGeom prst="rect">
            <a:avLst/>
          </a:prstGeom>
        </p:spPr>
      </p:pic>
      <p:pic>
        <p:nvPicPr>
          <p:cNvPr id="5" name="Content Placeholder 4" descr="A screenshot of a cell phone&#10;&#10;Description automatically generated">
            <a:extLst>
              <a:ext uri="{FF2B5EF4-FFF2-40B4-BE49-F238E27FC236}">
                <a16:creationId xmlns:a16="http://schemas.microsoft.com/office/drawing/2014/main" id="{91F16768-E3A6-C145-9FC4-6FAC51C36183}"/>
              </a:ext>
            </a:extLst>
          </p:cNvPr>
          <p:cNvPicPr>
            <a:picLocks noGrp="1" noChangeAspect="1"/>
          </p:cNvPicPr>
          <p:nvPr>
            <p:ph idx="1"/>
          </p:nvPr>
        </p:nvPicPr>
        <p:blipFill>
          <a:blip r:embed="rId3"/>
          <a:stretch>
            <a:fillRect/>
          </a:stretch>
        </p:blipFill>
        <p:spPr>
          <a:xfrm>
            <a:off x="6338315" y="1328960"/>
            <a:ext cx="5369051" cy="2400503"/>
          </a:xfrm>
          <a:prstGeom prst="rect">
            <a:avLst/>
          </a:prstGeom>
        </p:spPr>
      </p:pic>
    </p:spTree>
    <p:extLst>
      <p:ext uri="{BB962C8B-B14F-4D97-AF65-F5344CB8AC3E}">
        <p14:creationId xmlns:p14="http://schemas.microsoft.com/office/powerpoint/2010/main" val="361947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7" name="Rectangle 16">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D42355B-81AF-0847-B600-5AC73A818C62}"/>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Examine Clusters and Crime-2</a:t>
            </a:r>
          </a:p>
        </p:txBody>
      </p:sp>
      <p:pic>
        <p:nvPicPr>
          <p:cNvPr id="8" name="Content Placeholder 7" descr="A screenshot of a cell phone&#10;&#10;Description automatically generated">
            <a:extLst>
              <a:ext uri="{FF2B5EF4-FFF2-40B4-BE49-F238E27FC236}">
                <a16:creationId xmlns:a16="http://schemas.microsoft.com/office/drawing/2014/main" id="{220D7F0F-CB59-6F47-8590-441F832D6E31}"/>
              </a:ext>
            </a:extLst>
          </p:cNvPr>
          <p:cNvPicPr>
            <a:picLocks noGrp="1" noChangeAspect="1"/>
          </p:cNvPicPr>
          <p:nvPr>
            <p:ph idx="1"/>
          </p:nvPr>
        </p:nvPicPr>
        <p:blipFill>
          <a:blip r:embed="rId2"/>
          <a:stretch>
            <a:fillRect/>
          </a:stretch>
        </p:blipFill>
        <p:spPr>
          <a:xfrm>
            <a:off x="3095314" y="484632"/>
            <a:ext cx="6586586" cy="3556755"/>
          </a:xfrm>
          <a:prstGeom prst="rect">
            <a:avLst/>
          </a:prstGeom>
        </p:spPr>
      </p:pic>
    </p:spTree>
    <p:extLst>
      <p:ext uri="{BB962C8B-B14F-4D97-AF65-F5344CB8AC3E}">
        <p14:creationId xmlns:p14="http://schemas.microsoft.com/office/powerpoint/2010/main" val="115836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516" y="4212709"/>
            <a:ext cx="10764932" cy="18739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42355B-81AF-0847-B600-5AC73A818C62}"/>
              </a:ext>
            </a:extLst>
          </p:cNvPr>
          <p:cNvSpPr>
            <a:spLocks noGrp="1"/>
          </p:cNvSpPr>
          <p:nvPr>
            <p:ph type="title"/>
          </p:nvPr>
        </p:nvSpPr>
        <p:spPr>
          <a:xfrm>
            <a:off x="1030406" y="4386057"/>
            <a:ext cx="4067033" cy="1527244"/>
          </a:xfrm>
        </p:spPr>
        <p:txBody>
          <a:bodyPr vert="horz" lIns="91440" tIns="45720" rIns="91440" bIns="45720" rtlCol="0" anchor="ctr">
            <a:normAutofit/>
          </a:bodyPr>
          <a:lstStyle/>
          <a:p>
            <a:pPr algn="r"/>
            <a:r>
              <a:rPr lang="en-US" sz="3200"/>
              <a:t>Examine Clusters and Crime-3</a:t>
            </a:r>
          </a:p>
        </p:txBody>
      </p:sp>
      <p:sp>
        <p:nvSpPr>
          <p:cNvPr id="16" name="Rectangle 15">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Content Placeholder 5" descr="A screenshot of a cell phone&#10;&#10;Description automatically generated">
            <a:extLst>
              <a:ext uri="{FF2B5EF4-FFF2-40B4-BE49-F238E27FC236}">
                <a16:creationId xmlns:a16="http://schemas.microsoft.com/office/drawing/2014/main" id="{24A2ED24-A54D-D945-902D-1AB2A6381294}"/>
              </a:ext>
            </a:extLst>
          </p:cNvPr>
          <p:cNvPicPr>
            <a:picLocks noGrp="1" noChangeAspect="1"/>
          </p:cNvPicPr>
          <p:nvPr>
            <p:ph idx="1"/>
          </p:nvPr>
        </p:nvPicPr>
        <p:blipFill>
          <a:blip r:embed="rId2"/>
          <a:stretch>
            <a:fillRect/>
          </a:stretch>
        </p:blipFill>
        <p:spPr>
          <a:xfrm>
            <a:off x="2687555" y="757326"/>
            <a:ext cx="7118850" cy="3185684"/>
          </a:xfrm>
          <a:prstGeom prst="rect">
            <a:avLst/>
          </a:prstGeom>
        </p:spPr>
      </p:pic>
      <p:sp>
        <p:nvSpPr>
          <p:cNvPr id="7" name="TextBox 6">
            <a:extLst>
              <a:ext uri="{FF2B5EF4-FFF2-40B4-BE49-F238E27FC236}">
                <a16:creationId xmlns:a16="http://schemas.microsoft.com/office/drawing/2014/main" id="{58F6255A-86FA-B547-AE8A-1E83CD24BA52}"/>
              </a:ext>
            </a:extLst>
          </p:cNvPr>
          <p:cNvSpPr txBox="1"/>
          <p:nvPr/>
        </p:nvSpPr>
        <p:spPr>
          <a:xfrm>
            <a:off x="5437390" y="4386720"/>
            <a:ext cx="5992610" cy="1526582"/>
          </a:xfrm>
          <a:prstGeom prst="rect">
            <a:avLst/>
          </a:prstGeom>
        </p:spPr>
        <p:txBody>
          <a:bodyPr vert="horz" lIns="91440" tIns="45720" rIns="91440" bIns="45720" rtlCol="0" anchor="ctr">
            <a:normAutofit/>
          </a:bodyPr>
          <a:lstStyle/>
          <a:p>
            <a:pPr indent="-182880" defTabSz="914400">
              <a:lnSpc>
                <a:spcPct val="90000"/>
              </a:lnSpc>
              <a:spcAft>
                <a:spcPts val="600"/>
              </a:spcAft>
              <a:buClr>
                <a:schemeClr val="accent1"/>
              </a:buClr>
              <a:buFont typeface="Wingdings 2" pitchFamily="18" charset="2"/>
              <a:buChar char=""/>
            </a:pPr>
            <a:r>
              <a:rPr lang="en-US" sz="1500">
                <a:solidFill>
                  <a:srgbClr val="FFFFFF"/>
                </a:solidFill>
              </a:rPr>
              <a:t>Cluster 3 has the following matches with our crime data: restaurant/diner, boutique, bar, hotel, drugstore, department store, park/playground, bodega, fast food.</a:t>
            </a:r>
          </a:p>
          <a:p>
            <a:pPr indent="-182880" defTabSz="914400">
              <a:lnSpc>
                <a:spcPct val="90000"/>
              </a:lnSpc>
              <a:spcAft>
                <a:spcPts val="600"/>
              </a:spcAft>
              <a:buClr>
                <a:schemeClr val="accent1"/>
              </a:buClr>
              <a:buFont typeface="Wingdings 2" pitchFamily="18" charset="2"/>
              <a:buChar char=""/>
            </a:pPr>
            <a:r>
              <a:rPr lang="en-US" sz="1500">
                <a:solidFill>
                  <a:srgbClr val="FFFFFF"/>
                </a:solidFill>
              </a:rPr>
              <a:t>That's 9/10 matches</a:t>
            </a:r>
          </a:p>
          <a:p>
            <a:pPr indent="-182880" defTabSz="914400">
              <a:lnSpc>
                <a:spcPct val="90000"/>
              </a:lnSpc>
              <a:spcAft>
                <a:spcPts val="600"/>
              </a:spcAft>
              <a:buClr>
                <a:schemeClr val="accent1"/>
              </a:buClr>
              <a:buFont typeface="Wingdings 2" pitchFamily="18" charset="2"/>
              <a:buChar char=""/>
            </a:pPr>
            <a:r>
              <a:rPr lang="en-US" sz="1500">
                <a:solidFill>
                  <a:srgbClr val="FFFFFF"/>
                </a:solidFill>
              </a:rPr>
              <a:t>However, this cluster is very wide spread and not every single neighborhood in the clusters have 9/10 matches.</a:t>
            </a:r>
          </a:p>
        </p:txBody>
      </p:sp>
    </p:spTree>
    <p:extLst>
      <p:ext uri="{BB962C8B-B14F-4D97-AF65-F5344CB8AC3E}">
        <p14:creationId xmlns:p14="http://schemas.microsoft.com/office/powerpoint/2010/main" val="2650900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ABE771-0871-4B45-963C-5772CD6771F4}"/>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Examine Clusters and Crime-4</a:t>
            </a:r>
          </a:p>
        </p:txBody>
      </p:sp>
      <p:pic>
        <p:nvPicPr>
          <p:cNvPr id="5" name="Content Placeholder 4" descr="A screenshot of a cell phone&#10;&#10;Description automatically generated">
            <a:extLst>
              <a:ext uri="{FF2B5EF4-FFF2-40B4-BE49-F238E27FC236}">
                <a16:creationId xmlns:a16="http://schemas.microsoft.com/office/drawing/2014/main" id="{3D616B52-B1C9-2C47-B2F4-50E1EBF481AE}"/>
              </a:ext>
            </a:extLst>
          </p:cNvPr>
          <p:cNvPicPr>
            <a:picLocks noGrp="1" noChangeAspect="1"/>
          </p:cNvPicPr>
          <p:nvPr>
            <p:ph idx="1"/>
          </p:nvPr>
        </p:nvPicPr>
        <p:blipFill>
          <a:blip r:embed="rId2"/>
          <a:stretch>
            <a:fillRect/>
          </a:stretch>
        </p:blipFill>
        <p:spPr>
          <a:xfrm>
            <a:off x="1069847" y="1092882"/>
            <a:ext cx="10637520" cy="2340255"/>
          </a:xfrm>
          <a:prstGeom prst="rect">
            <a:avLst/>
          </a:prstGeom>
        </p:spPr>
      </p:pic>
    </p:spTree>
    <p:extLst>
      <p:ext uri="{BB962C8B-B14F-4D97-AF65-F5344CB8AC3E}">
        <p14:creationId xmlns:p14="http://schemas.microsoft.com/office/powerpoint/2010/main" val="3530709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6A28FB9-1884-224F-9EE9-6EDB0FFB2A9E}"/>
              </a:ext>
            </a:extLst>
          </p:cNvPr>
          <p:cNvSpPr>
            <a:spLocks noGrp="1"/>
          </p:cNvSpPr>
          <p:nvPr>
            <p:ph type="title"/>
          </p:nvPr>
        </p:nvSpPr>
        <p:spPr>
          <a:xfrm>
            <a:off x="1600754" y="1087374"/>
            <a:ext cx="8983489" cy="1000978"/>
          </a:xfrm>
        </p:spPr>
        <p:txBody>
          <a:bodyPr>
            <a:normAutofit/>
          </a:bodyPr>
          <a:lstStyle/>
          <a:p>
            <a:r>
              <a:rPr lang="en-US" dirty="0"/>
              <a:t>Conclusions</a:t>
            </a:r>
          </a:p>
        </p:txBody>
      </p:sp>
      <p:sp>
        <p:nvSpPr>
          <p:cNvPr id="12" name="Rectangle 11">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6B17C807-E379-C04A-AF27-B4204B73A8DC}"/>
              </a:ext>
            </a:extLst>
          </p:cNvPr>
          <p:cNvSpPr>
            <a:spLocks noGrp="1"/>
          </p:cNvSpPr>
          <p:nvPr>
            <p:ph idx="1"/>
          </p:nvPr>
        </p:nvSpPr>
        <p:spPr>
          <a:xfrm>
            <a:off x="1600753" y="2535446"/>
            <a:ext cx="8983489" cy="3554457"/>
          </a:xfrm>
        </p:spPr>
        <p:txBody>
          <a:bodyPr>
            <a:normAutofit/>
          </a:bodyPr>
          <a:lstStyle/>
          <a:p>
            <a:r>
              <a:rPr lang="en-US" sz="1300" dirty="0">
                <a:solidFill>
                  <a:schemeClr val="tx1"/>
                </a:solidFill>
              </a:rPr>
              <a:t>The dataset does have its setback. However, through this analysis I hope I can give you a guide into crime prevention in the Big Apple. Avoid neighborhoods with high crime matches, and review my crime stats visualization before you make a trip to NY</a:t>
            </a:r>
          </a:p>
          <a:p>
            <a:r>
              <a:rPr lang="en-US" sz="1300" dirty="0">
                <a:solidFill>
                  <a:schemeClr val="tx1"/>
                </a:solidFill>
              </a:rPr>
              <a:t>There are limitations to the dataset and the process that I, however, do hope to improve:</a:t>
            </a:r>
          </a:p>
          <a:p>
            <a:r>
              <a:rPr lang="en-US" sz="1300" dirty="0">
                <a:solidFill>
                  <a:schemeClr val="tx1"/>
                </a:solidFill>
              </a:rPr>
              <a:t>First of all, the reverse geocoding was not an exact match. Reverse geocoding is a costly process and to get precise neighborhood, we would need paid services such as Google API. The dataset is too big so it would be costly to run reverse geocoding. Thus, we cannot merge the crime and the cluster dataset based on neighborhood matches. </a:t>
            </a:r>
          </a:p>
          <a:p>
            <a:r>
              <a:rPr lang="en-US" sz="1300" dirty="0">
                <a:solidFill>
                  <a:schemeClr val="tx1"/>
                </a:solidFill>
              </a:rPr>
              <a:t> NYC's venue definitions and terms vs. </a:t>
            </a:r>
            <a:r>
              <a:rPr lang="en-US" sz="1300" dirty="0" err="1">
                <a:solidFill>
                  <a:schemeClr val="tx1"/>
                </a:solidFill>
              </a:rPr>
              <a:t>Foursquare's</a:t>
            </a:r>
            <a:r>
              <a:rPr lang="en-US" sz="1300" dirty="0">
                <a:solidFill>
                  <a:schemeClr val="tx1"/>
                </a:solidFill>
              </a:rPr>
              <a:t> definition and terms. NYC data refers to any sit-down restaurant loosely as restaurant while Foursquare divided it into different cuisines. Thus, the matches are not exact match.</a:t>
            </a:r>
          </a:p>
          <a:p>
            <a:r>
              <a:rPr lang="en-US" sz="1300" b="1" dirty="0">
                <a:solidFill>
                  <a:schemeClr val="tx1"/>
                </a:solidFill>
              </a:rPr>
              <a:t>However</a:t>
            </a:r>
            <a:r>
              <a:rPr lang="en-US" sz="1300" dirty="0">
                <a:solidFill>
                  <a:schemeClr val="tx1"/>
                </a:solidFill>
              </a:rPr>
              <a:t>, there is potential for this project to scale further. I can cluster </a:t>
            </a:r>
            <a:r>
              <a:rPr lang="en-US" sz="1300" dirty="0" err="1">
                <a:solidFill>
                  <a:schemeClr val="tx1"/>
                </a:solidFill>
              </a:rPr>
              <a:t>nyc</a:t>
            </a:r>
            <a:r>
              <a:rPr lang="en-US" sz="1300" dirty="0">
                <a:solidFill>
                  <a:schemeClr val="tx1"/>
                </a:solidFill>
              </a:rPr>
              <a:t> neighborhoods. The only reason why I did not was because the Foursquare API and my code encountered some problems and it returned all neighborhoods as one big cluster. Thus, that would not provide any insight into the different clusters. However, we could scale this and do a borough-by-borough guide. we could also overlay the map of different neighborhoods (</a:t>
            </a:r>
            <a:r>
              <a:rPr lang="en-US" sz="1300" dirty="0" err="1">
                <a:solidFill>
                  <a:schemeClr val="tx1"/>
                </a:solidFill>
              </a:rPr>
              <a:t>geojson</a:t>
            </a:r>
            <a:r>
              <a:rPr lang="en-US" sz="1300" dirty="0">
                <a:solidFill>
                  <a:schemeClr val="tx1"/>
                </a:solidFill>
              </a:rPr>
              <a:t> data), and the clusters, and crime heatmap as one big choropleth map. However, this wasn't possible due to limited reverse geocoding</a:t>
            </a:r>
          </a:p>
        </p:txBody>
      </p:sp>
    </p:spTree>
    <p:extLst>
      <p:ext uri="{BB962C8B-B14F-4D97-AF65-F5344CB8AC3E}">
        <p14:creationId xmlns:p14="http://schemas.microsoft.com/office/powerpoint/2010/main" val="1476988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DB23C2B-2054-4D8B-9E98-9190F8E05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797B5BC-9873-45F9-97D6-298FB5AF0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762000"/>
            <a:ext cx="4208489" cy="5334001"/>
          </a:xfrm>
          <a:custGeom>
            <a:avLst/>
            <a:gdLst>
              <a:gd name="connsiteX0" fmla="*/ 1015642 w 4208489"/>
              <a:gd name="connsiteY0" fmla="*/ 0 h 5334001"/>
              <a:gd name="connsiteX1" fmla="*/ 4208489 w 4208489"/>
              <a:gd name="connsiteY1" fmla="*/ 0 h 5334001"/>
              <a:gd name="connsiteX2" fmla="*/ 4208489 w 4208489"/>
              <a:gd name="connsiteY2" fmla="*/ 5334001 h 5334001"/>
              <a:gd name="connsiteX3" fmla="*/ 0 w 4208489"/>
              <a:gd name="connsiteY3" fmla="*/ 5334001 h 5334001"/>
            </a:gdLst>
            <a:ahLst/>
            <a:cxnLst>
              <a:cxn ang="0">
                <a:pos x="connsiteX0" y="connsiteY0"/>
              </a:cxn>
              <a:cxn ang="0">
                <a:pos x="connsiteX1" y="connsiteY1"/>
              </a:cxn>
              <a:cxn ang="0">
                <a:pos x="connsiteX2" y="connsiteY2"/>
              </a:cxn>
              <a:cxn ang="0">
                <a:pos x="connsiteX3" y="connsiteY3"/>
              </a:cxn>
            </a:cxnLst>
            <a:rect l="l" t="t" r="r" b="b"/>
            <a:pathLst>
              <a:path w="4208489" h="5334001">
                <a:moveTo>
                  <a:pt x="1015642" y="0"/>
                </a:moveTo>
                <a:lnTo>
                  <a:pt x="4208489" y="0"/>
                </a:lnTo>
                <a:lnTo>
                  <a:pt x="4208489" y="5334001"/>
                </a:lnTo>
                <a:lnTo>
                  <a:pt x="0" y="53340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224A342-D507-0444-9359-0999C04A38A0}"/>
              </a:ext>
            </a:extLst>
          </p:cNvPr>
          <p:cNvSpPr>
            <a:spLocks noGrp="1"/>
          </p:cNvSpPr>
          <p:nvPr>
            <p:ph type="title"/>
          </p:nvPr>
        </p:nvSpPr>
        <p:spPr>
          <a:xfrm>
            <a:off x="494260" y="1683144"/>
            <a:ext cx="2774922" cy="3491712"/>
          </a:xfrm>
        </p:spPr>
        <p:txBody>
          <a:bodyPr>
            <a:normAutofit/>
          </a:bodyPr>
          <a:lstStyle/>
          <a:p>
            <a:r>
              <a:rPr lang="en-US" dirty="0"/>
              <a:t>Data Acquisition</a:t>
            </a:r>
          </a:p>
        </p:txBody>
      </p:sp>
      <p:sp>
        <p:nvSpPr>
          <p:cNvPr id="3" name="Content Placeholder 2">
            <a:extLst>
              <a:ext uri="{FF2B5EF4-FFF2-40B4-BE49-F238E27FC236}">
                <a16:creationId xmlns:a16="http://schemas.microsoft.com/office/drawing/2014/main" id="{8D88126A-AD5C-064F-B614-1CCA06A806E6}"/>
              </a:ext>
            </a:extLst>
          </p:cNvPr>
          <p:cNvSpPr>
            <a:spLocks noGrp="1"/>
          </p:cNvSpPr>
          <p:nvPr>
            <p:ph idx="1"/>
          </p:nvPr>
        </p:nvSpPr>
        <p:spPr>
          <a:xfrm>
            <a:off x="4361606" y="1683143"/>
            <a:ext cx="6627377" cy="3491713"/>
          </a:xfrm>
        </p:spPr>
        <p:txBody>
          <a:bodyPr>
            <a:normAutofit/>
          </a:bodyPr>
          <a:lstStyle/>
          <a:p>
            <a:r>
              <a:rPr lang="en-US" dirty="0"/>
              <a:t>We need the following data:</a:t>
            </a:r>
          </a:p>
          <a:p>
            <a:r>
              <a:rPr lang="en-US" dirty="0"/>
              <a:t>NYC Crime data: </a:t>
            </a:r>
            <a:r>
              <a:rPr lang="en-US" dirty="0">
                <a:hlinkClick r:id="rId2"/>
              </a:rPr>
              <a:t>https://data.cityofnewyork.us/Public-Safety/Citywide-Crime-Statistics/c5dk-m6ea</a:t>
            </a:r>
            <a:endParaRPr lang="en-US" dirty="0"/>
          </a:p>
          <a:p>
            <a:r>
              <a:rPr lang="en-US" dirty="0" err="1"/>
              <a:t>geojson</a:t>
            </a:r>
            <a:r>
              <a:rPr lang="en-US" dirty="0"/>
              <a:t> of NYC: provided by the course</a:t>
            </a:r>
          </a:p>
          <a:p>
            <a:r>
              <a:rPr lang="en-US" dirty="0"/>
              <a:t>Foursquare NYC data</a:t>
            </a:r>
          </a:p>
        </p:txBody>
      </p:sp>
      <p:sp>
        <p:nvSpPr>
          <p:cNvPr id="12" name="Freeform: Shape 11">
            <a:extLst>
              <a:ext uri="{FF2B5EF4-FFF2-40B4-BE49-F238E27FC236}">
                <a16:creationId xmlns:a16="http://schemas.microsoft.com/office/drawing/2014/main" id="{665C2FCD-09A4-4B4B-AA73-F330DFE91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1190517" y="1056875"/>
            <a:ext cx="1001483" cy="4744251"/>
          </a:xfrm>
          <a:custGeom>
            <a:avLst/>
            <a:gdLst>
              <a:gd name="connsiteX0" fmla="*/ 0 w 1001483"/>
              <a:gd name="connsiteY0" fmla="*/ 0 h 4744251"/>
              <a:gd name="connsiteX1" fmla="*/ 1001483 w 1001483"/>
              <a:gd name="connsiteY1" fmla="*/ 0 h 4744251"/>
              <a:gd name="connsiteX2" fmla="*/ 0 w 1001483"/>
              <a:gd name="connsiteY2" fmla="*/ 4744251 h 4744251"/>
            </a:gdLst>
            <a:ahLst/>
            <a:cxnLst>
              <a:cxn ang="0">
                <a:pos x="connsiteX0" y="connsiteY0"/>
              </a:cxn>
              <a:cxn ang="0">
                <a:pos x="connsiteX1" y="connsiteY1"/>
              </a:cxn>
              <a:cxn ang="0">
                <a:pos x="connsiteX2" y="connsiteY2"/>
              </a:cxn>
            </a:cxnLst>
            <a:rect l="l" t="t" r="r" b="b"/>
            <a:pathLst>
              <a:path w="1001483" h="4744251">
                <a:moveTo>
                  <a:pt x="0" y="0"/>
                </a:moveTo>
                <a:lnTo>
                  <a:pt x="1001483" y="0"/>
                </a:lnTo>
                <a:lnTo>
                  <a:pt x="0" y="474425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33964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D8036-96D8-496C-8006-37ACA5AD8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4A4CBA9-3463-4C65-BF46-6B6C50E7F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42856" y="757325"/>
            <a:ext cx="3549144"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653BFC-9EDC-F94C-824D-AB6B6F25B7A1}"/>
              </a:ext>
            </a:extLst>
          </p:cNvPr>
          <p:cNvSpPr>
            <a:spLocks noGrp="1"/>
          </p:cNvSpPr>
          <p:nvPr>
            <p:ph type="title"/>
          </p:nvPr>
        </p:nvSpPr>
        <p:spPr>
          <a:xfrm>
            <a:off x="8895775" y="1123837"/>
            <a:ext cx="2947482" cy="4601183"/>
          </a:xfrm>
        </p:spPr>
        <p:txBody>
          <a:bodyPr>
            <a:normAutofit/>
          </a:bodyPr>
          <a:lstStyle/>
          <a:p>
            <a:r>
              <a:rPr lang="en-US" dirty="0"/>
              <a:t>Project Description</a:t>
            </a:r>
          </a:p>
        </p:txBody>
      </p:sp>
      <p:sp>
        <p:nvSpPr>
          <p:cNvPr id="14" name="Rectangle 13">
            <a:extLst>
              <a:ext uri="{FF2B5EF4-FFF2-40B4-BE49-F238E27FC236}">
                <a16:creationId xmlns:a16="http://schemas.microsoft.com/office/drawing/2014/main" id="{2DCEED6C-D39C-40AA-B89E-52C3FA5A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5747E7F6-5A8D-4224-A738-1328E56E8B6C}"/>
              </a:ext>
            </a:extLst>
          </p:cNvPr>
          <p:cNvGraphicFramePr>
            <a:graphicFrameLocks noGrp="1"/>
          </p:cNvGraphicFramePr>
          <p:nvPr>
            <p:ph idx="1"/>
            <p:extLst>
              <p:ext uri="{D42A27DB-BD31-4B8C-83A1-F6EECF244321}">
                <p14:modId xmlns:p14="http://schemas.microsoft.com/office/powerpoint/2010/main" val="1255471746"/>
              </p:ext>
            </p:extLst>
          </p:nvPr>
        </p:nvGraphicFramePr>
        <p:xfrm>
          <a:off x="866647" y="933854"/>
          <a:ext cx="7293610" cy="5041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891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E8D1-A8BD-564D-A1BF-B75841A42A1F}"/>
              </a:ext>
            </a:extLst>
          </p:cNvPr>
          <p:cNvSpPr>
            <a:spLocks noGrp="1"/>
          </p:cNvSpPr>
          <p:nvPr>
            <p:ph type="title"/>
          </p:nvPr>
        </p:nvSpPr>
        <p:spPr/>
        <p:txBody>
          <a:bodyPr/>
          <a:lstStyle/>
          <a:p>
            <a:r>
              <a:rPr lang="en-US" dirty="0"/>
              <a:t>Crime </a:t>
            </a:r>
            <a:r>
              <a:rPr lang="en-US" dirty="0" err="1"/>
              <a:t>Dataframe</a:t>
            </a:r>
            <a:endParaRPr lang="en-US" dirty="0"/>
          </a:p>
        </p:txBody>
      </p:sp>
      <p:graphicFrame>
        <p:nvGraphicFramePr>
          <p:cNvPr id="4" name="Content Placeholder 3">
            <a:extLst>
              <a:ext uri="{FF2B5EF4-FFF2-40B4-BE49-F238E27FC236}">
                <a16:creationId xmlns:a16="http://schemas.microsoft.com/office/drawing/2014/main" id="{F0C8B132-D793-124E-B0AD-0184A9FCDF86}"/>
              </a:ext>
            </a:extLst>
          </p:cNvPr>
          <p:cNvGraphicFramePr>
            <a:graphicFrameLocks noGrp="1"/>
          </p:cNvGraphicFramePr>
          <p:nvPr>
            <p:ph idx="1"/>
            <p:extLst>
              <p:ext uri="{D42A27DB-BD31-4B8C-83A1-F6EECF244321}">
                <p14:modId xmlns:p14="http://schemas.microsoft.com/office/powerpoint/2010/main" val="79628322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859931C-65B5-EE40-8927-96C1348DE689}"/>
              </a:ext>
            </a:extLst>
          </p:cNvPr>
          <p:cNvSpPr txBox="1"/>
          <p:nvPr/>
        </p:nvSpPr>
        <p:spPr>
          <a:xfrm>
            <a:off x="4390385" y="1557867"/>
            <a:ext cx="728133" cy="553998"/>
          </a:xfrm>
          <a:prstGeom prst="rect">
            <a:avLst/>
          </a:prstGeom>
          <a:noFill/>
        </p:spPr>
        <p:txBody>
          <a:bodyPr wrap="square" rtlCol="0">
            <a:spAutoFit/>
          </a:bodyPr>
          <a:lstStyle/>
          <a:p>
            <a:r>
              <a:rPr lang="en-US" sz="3000" dirty="0"/>
              <a:t>1</a:t>
            </a:r>
          </a:p>
        </p:txBody>
      </p:sp>
      <p:sp>
        <p:nvSpPr>
          <p:cNvPr id="6" name="Rectangle 5">
            <a:extLst>
              <a:ext uri="{FF2B5EF4-FFF2-40B4-BE49-F238E27FC236}">
                <a16:creationId xmlns:a16="http://schemas.microsoft.com/office/drawing/2014/main" id="{ABBBACD3-08E8-5146-9EED-C1905C51F5D9}"/>
              </a:ext>
            </a:extLst>
          </p:cNvPr>
          <p:cNvSpPr/>
          <p:nvPr/>
        </p:nvSpPr>
        <p:spPr>
          <a:xfrm>
            <a:off x="4736682" y="3087697"/>
            <a:ext cx="381836" cy="553998"/>
          </a:xfrm>
          <a:prstGeom prst="rect">
            <a:avLst/>
          </a:prstGeom>
        </p:spPr>
        <p:txBody>
          <a:bodyPr wrap="none">
            <a:spAutoFit/>
          </a:bodyPr>
          <a:lstStyle/>
          <a:p>
            <a:r>
              <a:rPr lang="en-US" sz="3000" dirty="0"/>
              <a:t>2</a:t>
            </a:r>
          </a:p>
        </p:txBody>
      </p:sp>
      <p:sp>
        <p:nvSpPr>
          <p:cNvPr id="7" name="Rectangle 6">
            <a:extLst>
              <a:ext uri="{FF2B5EF4-FFF2-40B4-BE49-F238E27FC236}">
                <a16:creationId xmlns:a16="http://schemas.microsoft.com/office/drawing/2014/main" id="{A12FEB2C-6A97-E144-A750-8F8630F9841F}"/>
              </a:ext>
            </a:extLst>
          </p:cNvPr>
          <p:cNvSpPr/>
          <p:nvPr/>
        </p:nvSpPr>
        <p:spPr>
          <a:xfrm>
            <a:off x="4383836" y="4617527"/>
            <a:ext cx="359394" cy="553998"/>
          </a:xfrm>
          <a:prstGeom prst="rect">
            <a:avLst/>
          </a:prstGeom>
        </p:spPr>
        <p:txBody>
          <a:bodyPr wrap="none">
            <a:spAutoFit/>
          </a:bodyPr>
          <a:lstStyle/>
          <a:p>
            <a:r>
              <a:rPr lang="en-US" sz="3000" dirty="0"/>
              <a:t>3</a:t>
            </a:r>
          </a:p>
        </p:txBody>
      </p:sp>
    </p:spTree>
    <p:extLst>
      <p:ext uri="{BB962C8B-B14F-4D97-AF65-F5344CB8AC3E}">
        <p14:creationId xmlns:p14="http://schemas.microsoft.com/office/powerpoint/2010/main" val="601116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EB8AA617-0537-4ED7-91B6-66511A647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2E8BF1F-CE61-45C5-92AC-552D23176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AE57B3A-9E8F-E943-8F0E-4A34485AC3E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Overview of the dataframe</a:t>
            </a:r>
          </a:p>
        </p:txBody>
      </p:sp>
      <p:pic>
        <p:nvPicPr>
          <p:cNvPr id="5" name="Content Placeholder 4" descr="A screenshot of a cell phone&#10;&#10;Description automatically generated">
            <a:extLst>
              <a:ext uri="{FF2B5EF4-FFF2-40B4-BE49-F238E27FC236}">
                <a16:creationId xmlns:a16="http://schemas.microsoft.com/office/drawing/2014/main" id="{BF9250EA-0FDA-FB49-8F26-6F2433A87B33}"/>
              </a:ext>
            </a:extLst>
          </p:cNvPr>
          <p:cNvPicPr>
            <a:picLocks noGrp="1" noChangeAspect="1"/>
          </p:cNvPicPr>
          <p:nvPr>
            <p:ph idx="1"/>
          </p:nvPr>
        </p:nvPicPr>
        <p:blipFill rotWithShape="1">
          <a:blip r:embed="rId2"/>
          <a:srcRect r="1" b="7123"/>
          <a:stretch/>
        </p:blipFill>
        <p:spPr>
          <a:xfrm>
            <a:off x="1069847" y="484632"/>
            <a:ext cx="10637520" cy="3556755"/>
          </a:xfrm>
          <a:prstGeom prst="rect">
            <a:avLst/>
          </a:prstGeom>
        </p:spPr>
      </p:pic>
    </p:spTree>
    <p:extLst>
      <p:ext uri="{BB962C8B-B14F-4D97-AF65-F5344CB8AC3E}">
        <p14:creationId xmlns:p14="http://schemas.microsoft.com/office/powerpoint/2010/main" val="513859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5104-77CB-F245-9BAE-8F38D92B1539}"/>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2400"/>
              <a:t>Data Visualization -1</a:t>
            </a:r>
          </a:p>
        </p:txBody>
      </p:sp>
      <p:sp>
        <p:nvSpPr>
          <p:cNvPr id="6" name="TextBox 5">
            <a:extLst>
              <a:ext uri="{FF2B5EF4-FFF2-40B4-BE49-F238E27FC236}">
                <a16:creationId xmlns:a16="http://schemas.microsoft.com/office/drawing/2014/main" id="{1E08E8B5-9B66-1649-8CF1-335794EBE74A}"/>
              </a:ext>
            </a:extLst>
          </p:cNvPr>
          <p:cNvSpPr txBox="1"/>
          <p:nvPr/>
        </p:nvSpPr>
        <p:spPr>
          <a:xfrm>
            <a:off x="252920" y="2407298"/>
            <a:ext cx="2947482" cy="3498980"/>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400">
                <a:solidFill>
                  <a:srgbClr val="FFFFFF"/>
                </a:solidFill>
              </a:rPr>
              <a:t>When we look at this graph, we can see that Brooklyn has the most amount of crimes. Staten Island is much lower, almost 5 times less than Brooklyn. However, this could be misleading. Staten Island is the borough with the least amount of people, hence the decreased offense. Brooklyn is the borough with the biggest population. However, since this data is aggregate data of many years and the population number is per year, taking the total amount of offense divided by census data would not be a good indicator of crime per population. </a:t>
            </a:r>
          </a:p>
        </p:txBody>
      </p:sp>
      <p:pic>
        <p:nvPicPr>
          <p:cNvPr id="5" name="Content Placeholder 4" descr="A screenshot of a cell phone&#10;&#10;Description automatically generated">
            <a:extLst>
              <a:ext uri="{FF2B5EF4-FFF2-40B4-BE49-F238E27FC236}">
                <a16:creationId xmlns:a16="http://schemas.microsoft.com/office/drawing/2014/main" id="{AB4A15C4-8235-DA49-9098-972D7CEEFB53}"/>
              </a:ext>
            </a:extLst>
          </p:cNvPr>
          <p:cNvPicPr>
            <a:picLocks noGrp="1" noChangeAspect="1"/>
          </p:cNvPicPr>
          <p:nvPr>
            <p:ph idx="1"/>
          </p:nvPr>
        </p:nvPicPr>
        <p:blipFill rotWithShape="1">
          <a:blip r:embed="rId2"/>
          <a:srcRect l="3419" r="12384" b="1"/>
          <a:stretch/>
        </p:blipFill>
        <p:spPr>
          <a:xfrm>
            <a:off x="3778897" y="758952"/>
            <a:ext cx="7772401" cy="5330952"/>
          </a:xfrm>
          <a:prstGeom prst="rect">
            <a:avLst/>
          </a:prstGeom>
        </p:spPr>
      </p:pic>
    </p:spTree>
    <p:extLst>
      <p:ext uri="{BB962C8B-B14F-4D97-AF65-F5344CB8AC3E}">
        <p14:creationId xmlns:p14="http://schemas.microsoft.com/office/powerpoint/2010/main" val="104596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663C-2444-4A47-9CF6-F5DE088F75F7}"/>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2400"/>
              <a:t>Data Visualization-2 </a:t>
            </a:r>
          </a:p>
        </p:txBody>
      </p:sp>
      <p:sp>
        <p:nvSpPr>
          <p:cNvPr id="6" name="TextBox 5">
            <a:extLst>
              <a:ext uri="{FF2B5EF4-FFF2-40B4-BE49-F238E27FC236}">
                <a16:creationId xmlns:a16="http://schemas.microsoft.com/office/drawing/2014/main" id="{46BBB879-253B-D74F-83D8-316DB39027D0}"/>
              </a:ext>
            </a:extLst>
          </p:cNvPr>
          <p:cNvSpPr txBox="1"/>
          <p:nvPr/>
        </p:nvSpPr>
        <p:spPr>
          <a:xfrm>
            <a:off x="252920" y="2407298"/>
            <a:ext cx="2947482" cy="3498980"/>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600">
                <a:solidFill>
                  <a:srgbClr val="FFFFFF"/>
                </a:solidFill>
              </a:rPr>
              <a:t>As I said, the rg geocode is not perfect. The neighborhood division is not perfect, reflected by the two 'Manhattan' and 'New York City' category. It's confusing and misleading. Inwood is a specfic neighborhood in Upper Manhattan. </a:t>
            </a:r>
          </a:p>
        </p:txBody>
      </p:sp>
      <p:pic>
        <p:nvPicPr>
          <p:cNvPr id="5" name="Content Placeholder 4" descr="A screenshot of a cell phone&#10;&#10;Description automatically generated">
            <a:extLst>
              <a:ext uri="{FF2B5EF4-FFF2-40B4-BE49-F238E27FC236}">
                <a16:creationId xmlns:a16="http://schemas.microsoft.com/office/drawing/2014/main" id="{1306F12D-3E98-2E4F-A99D-20777E2F4F01}"/>
              </a:ext>
            </a:extLst>
          </p:cNvPr>
          <p:cNvPicPr>
            <a:picLocks noGrp="1" noChangeAspect="1"/>
          </p:cNvPicPr>
          <p:nvPr>
            <p:ph idx="1"/>
          </p:nvPr>
        </p:nvPicPr>
        <p:blipFill rotWithShape="1">
          <a:blip r:embed="rId2"/>
          <a:srcRect l="4668" r="6031"/>
          <a:stretch/>
        </p:blipFill>
        <p:spPr>
          <a:xfrm>
            <a:off x="3778897" y="758952"/>
            <a:ext cx="7772401" cy="5330952"/>
          </a:xfrm>
          <a:prstGeom prst="rect">
            <a:avLst/>
          </a:prstGeom>
        </p:spPr>
      </p:pic>
    </p:spTree>
    <p:extLst>
      <p:ext uri="{BB962C8B-B14F-4D97-AF65-F5344CB8AC3E}">
        <p14:creationId xmlns:p14="http://schemas.microsoft.com/office/powerpoint/2010/main" val="3892120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5CBD63-8F8F-47DC-9CE7-159E6161D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0E3486-FD49-4921-B4F4-E5BB5C88AC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3"/>
            <a:ext cx="3577575"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DE73AE1-8AF1-CF4A-9F81-49181F3D6E7B}"/>
              </a:ext>
            </a:extLst>
          </p:cNvPr>
          <p:cNvSpPr>
            <a:spLocks noGrp="1"/>
          </p:cNvSpPr>
          <p:nvPr>
            <p:ph type="title"/>
          </p:nvPr>
        </p:nvSpPr>
        <p:spPr>
          <a:xfrm>
            <a:off x="252919" y="1123837"/>
            <a:ext cx="2947482" cy="1038177"/>
          </a:xfrm>
        </p:spPr>
        <p:txBody>
          <a:bodyPr vert="horz" lIns="91440" tIns="45720" rIns="91440" bIns="45720" rtlCol="0" anchor="b">
            <a:normAutofit/>
          </a:bodyPr>
          <a:lstStyle/>
          <a:p>
            <a:r>
              <a:rPr lang="en-US" sz="2400"/>
              <a:t>Data Visualization -3</a:t>
            </a:r>
          </a:p>
        </p:txBody>
      </p:sp>
      <p:sp>
        <p:nvSpPr>
          <p:cNvPr id="6" name="TextBox 5">
            <a:extLst>
              <a:ext uri="{FF2B5EF4-FFF2-40B4-BE49-F238E27FC236}">
                <a16:creationId xmlns:a16="http://schemas.microsoft.com/office/drawing/2014/main" id="{6A6F433C-AE88-F54E-9A3F-A94BFE51AD4F}"/>
              </a:ext>
            </a:extLst>
          </p:cNvPr>
          <p:cNvSpPr txBox="1"/>
          <p:nvPr/>
        </p:nvSpPr>
        <p:spPr>
          <a:xfrm>
            <a:off x="252920" y="2162014"/>
            <a:ext cx="2947482" cy="3744264"/>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600">
                <a:solidFill>
                  <a:srgbClr val="FFFFFF"/>
                </a:solidFill>
              </a:rPr>
              <a:t>I graphed the neighborhoods with least crime. These neighborhoods are all part of Long Island, NY. For those of you who don't live in New York the city is divided into five boroughs, and Long Island is not one of the five boroughs but it shares a border with Queens and part of NY state. Thus, many of the calls from Long Island would made it into NYC data cause of proximity. However, these neighborhoods would be considered 'bigger metro NYC area'.</a:t>
            </a:r>
          </a:p>
        </p:txBody>
      </p:sp>
      <p:pic>
        <p:nvPicPr>
          <p:cNvPr id="5" name="Content Placeholder 4" descr="A screenshot of a cell phone&#10;&#10;Description automatically generated">
            <a:extLst>
              <a:ext uri="{FF2B5EF4-FFF2-40B4-BE49-F238E27FC236}">
                <a16:creationId xmlns:a16="http://schemas.microsoft.com/office/drawing/2014/main" id="{9CCD77FD-217C-024A-8E79-D3C5188C5057}"/>
              </a:ext>
            </a:extLst>
          </p:cNvPr>
          <p:cNvPicPr>
            <a:picLocks noGrp="1" noChangeAspect="1"/>
          </p:cNvPicPr>
          <p:nvPr>
            <p:ph idx="1"/>
          </p:nvPr>
        </p:nvPicPr>
        <p:blipFill>
          <a:blip r:embed="rId2"/>
          <a:stretch>
            <a:fillRect/>
          </a:stretch>
        </p:blipFill>
        <p:spPr>
          <a:xfrm>
            <a:off x="4059935" y="1154381"/>
            <a:ext cx="7491363" cy="4532273"/>
          </a:xfrm>
          <a:prstGeom prst="rect">
            <a:avLst/>
          </a:prstGeom>
        </p:spPr>
      </p:pic>
      <p:sp>
        <p:nvSpPr>
          <p:cNvPr id="15" name="Rectangle 14">
            <a:extLst>
              <a:ext uri="{FF2B5EF4-FFF2-40B4-BE49-F238E27FC236}">
                <a16:creationId xmlns:a16="http://schemas.microsoft.com/office/drawing/2014/main" id="{83B4A72C-2924-4CE2-8674-7E02E182ED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84107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610DC-2667-2E48-8A5D-C15415622431}"/>
              </a:ext>
            </a:extLst>
          </p:cNvPr>
          <p:cNvSpPr>
            <a:spLocks noGrp="1"/>
          </p:cNvSpPr>
          <p:nvPr>
            <p:ph type="title"/>
          </p:nvPr>
        </p:nvSpPr>
        <p:spPr>
          <a:xfrm>
            <a:off x="252919" y="1123837"/>
            <a:ext cx="2947482" cy="1283461"/>
          </a:xfrm>
        </p:spPr>
        <p:txBody>
          <a:bodyPr vert="horz" lIns="91440" tIns="45720" rIns="91440" bIns="45720" rtlCol="0" anchor="b">
            <a:normAutofit/>
          </a:bodyPr>
          <a:lstStyle/>
          <a:p>
            <a:r>
              <a:rPr lang="en-US" sz="2400"/>
              <a:t>Data Visualization-4</a:t>
            </a:r>
          </a:p>
        </p:txBody>
      </p:sp>
      <p:sp>
        <p:nvSpPr>
          <p:cNvPr id="6" name="TextBox 5">
            <a:extLst>
              <a:ext uri="{FF2B5EF4-FFF2-40B4-BE49-F238E27FC236}">
                <a16:creationId xmlns:a16="http://schemas.microsoft.com/office/drawing/2014/main" id="{675C7EE0-569A-194D-938E-81B3C40F340C}"/>
              </a:ext>
            </a:extLst>
          </p:cNvPr>
          <p:cNvSpPr txBox="1"/>
          <p:nvPr/>
        </p:nvSpPr>
        <p:spPr>
          <a:xfrm>
            <a:off x="252920" y="2407298"/>
            <a:ext cx="2947482" cy="3498980"/>
          </a:xfrm>
          <a:prstGeom prst="rect">
            <a:avLst/>
          </a:prstGeom>
        </p:spPr>
        <p:txBody>
          <a:bodyPr vert="horz" lIns="91440" tIns="45720" rIns="91440" bIns="45720" rtlCol="0" anchor="t">
            <a:normAutofit/>
          </a:bodyPr>
          <a:lstStyle/>
          <a:p>
            <a:pPr indent="-182880" defTabSz="914400">
              <a:lnSpc>
                <a:spcPct val="90000"/>
              </a:lnSpc>
              <a:spcAft>
                <a:spcPts val="600"/>
              </a:spcAft>
              <a:buClr>
                <a:schemeClr val="accent1"/>
              </a:buClr>
              <a:buFont typeface="Wingdings 2" pitchFamily="18" charset="2"/>
              <a:buChar char=""/>
            </a:pPr>
            <a:r>
              <a:rPr lang="en-US" sz="1600">
                <a:solidFill>
                  <a:srgbClr val="FFFFFF"/>
                </a:solidFill>
              </a:rPr>
              <a:t>As we can see, the offenses often takes place in an apartment or a street. However, if we want to compare this data against popular venues in NYC generated by Foursquare API, we are more interested in places such as yoga, cafe, brunch spots... so we will remove some category of places of offenses from the dataframe. </a:t>
            </a:r>
          </a:p>
        </p:txBody>
      </p:sp>
      <p:pic>
        <p:nvPicPr>
          <p:cNvPr id="5" name="Content Placeholder 4" descr="A screenshot of a cell phone&#10;&#10;Description automatically generated">
            <a:extLst>
              <a:ext uri="{FF2B5EF4-FFF2-40B4-BE49-F238E27FC236}">
                <a16:creationId xmlns:a16="http://schemas.microsoft.com/office/drawing/2014/main" id="{0C4AECED-B5E2-7545-9AB7-83F8F0ADEC31}"/>
              </a:ext>
            </a:extLst>
          </p:cNvPr>
          <p:cNvPicPr>
            <a:picLocks noGrp="1" noChangeAspect="1"/>
          </p:cNvPicPr>
          <p:nvPr>
            <p:ph idx="1"/>
          </p:nvPr>
        </p:nvPicPr>
        <p:blipFill rotWithShape="1">
          <a:blip r:embed="rId2"/>
          <a:srcRect r="26008" b="1"/>
          <a:stretch/>
        </p:blipFill>
        <p:spPr>
          <a:xfrm>
            <a:off x="3778897" y="758952"/>
            <a:ext cx="7772401" cy="5330952"/>
          </a:xfrm>
          <a:prstGeom prst="rect">
            <a:avLst/>
          </a:prstGeom>
        </p:spPr>
      </p:pic>
    </p:spTree>
    <p:extLst>
      <p:ext uri="{BB962C8B-B14F-4D97-AF65-F5344CB8AC3E}">
        <p14:creationId xmlns:p14="http://schemas.microsoft.com/office/powerpoint/2010/main" val="227854921"/>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otalTime>0</TotalTime>
  <Words>1021</Words>
  <Application>Microsoft Macintosh PowerPoint</Application>
  <PresentationFormat>Widescreen</PresentationFormat>
  <Paragraphs>50</Paragraphs>
  <Slides>18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Corbel</vt:lpstr>
      <vt:lpstr>Wingdings 2</vt:lpstr>
      <vt:lpstr>Frame</vt:lpstr>
      <vt:lpstr>Final Project: The Battle of the Neighborhoods</vt:lpstr>
      <vt:lpstr>Data Acquisition</vt:lpstr>
      <vt:lpstr>Project Description</vt:lpstr>
      <vt:lpstr>Crime Dataframe</vt:lpstr>
      <vt:lpstr>Overview of the dataframe</vt:lpstr>
      <vt:lpstr>Data Visualization -1</vt:lpstr>
      <vt:lpstr>Data Visualization-2 </vt:lpstr>
      <vt:lpstr>Data Visualization -3</vt:lpstr>
      <vt:lpstr>Data Visualization-4</vt:lpstr>
      <vt:lpstr>Data Visualization -5</vt:lpstr>
      <vt:lpstr>Data Visualization – 6</vt:lpstr>
      <vt:lpstr>Crime Map</vt:lpstr>
      <vt:lpstr>5 clusters for Manhattan based on Foursquare API</vt:lpstr>
      <vt:lpstr>Examine Clusters and Crime</vt:lpstr>
      <vt:lpstr>Examine Clusters and Crime-2</vt:lpstr>
      <vt:lpstr>Examine Clusters and Crime-3</vt:lpstr>
      <vt:lpstr>Examine Clusters and Crime-4</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The Battle of the Neighborhoods</dc:title>
  <dc:creator>Microsoft Office User</dc:creator>
  <cp:lastModifiedBy>Microsoft Office User</cp:lastModifiedBy>
  <cp:revision>1</cp:revision>
  <dcterms:created xsi:type="dcterms:W3CDTF">2020-02-06T08:46:17Z</dcterms:created>
  <dcterms:modified xsi:type="dcterms:W3CDTF">2020-02-06T08:46:19Z</dcterms:modified>
</cp:coreProperties>
</file>